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5"/>
  </p:notesMasterIdLst>
  <p:sldIdLst>
    <p:sldId id="307" r:id="rId2"/>
    <p:sldId id="315" r:id="rId3"/>
    <p:sldId id="259" r:id="rId4"/>
    <p:sldId id="320" r:id="rId5"/>
    <p:sldId id="316" r:id="rId6"/>
    <p:sldId id="313" r:id="rId7"/>
    <p:sldId id="314" r:id="rId8"/>
    <p:sldId id="324" r:id="rId9"/>
    <p:sldId id="325" r:id="rId10"/>
    <p:sldId id="323" r:id="rId11"/>
    <p:sldId id="322" r:id="rId12"/>
    <p:sldId id="319" r:id="rId13"/>
    <p:sldId id="318" r:id="rId14"/>
    <p:sldId id="327" r:id="rId15"/>
    <p:sldId id="326" r:id="rId16"/>
    <p:sldId id="321" r:id="rId17"/>
    <p:sldId id="328" r:id="rId18"/>
    <p:sldId id="332" r:id="rId19"/>
    <p:sldId id="330" r:id="rId20"/>
    <p:sldId id="329" r:id="rId21"/>
    <p:sldId id="331" r:id="rId22"/>
    <p:sldId id="312" r:id="rId23"/>
    <p:sldId id="311" r:id="rId24"/>
  </p:sldIdLst>
  <p:sldSz cx="9144000" cy="5143500" type="screen16x9"/>
  <p:notesSz cx="6858000" cy="9144000"/>
  <p:embeddedFontLst>
    <p:embeddedFont>
      <p:font typeface="BenchNine" panose="020B0604020202020204" charset="0"/>
      <p:regular r:id="rId26"/>
      <p:bold r:id="rId27"/>
    </p:embeddedFont>
    <p:embeddedFont>
      <p:font typeface="Josefin Sans" pitchFamily="2" charset="0"/>
      <p:regular r:id="rId28"/>
      <p:bold r:id="rId29"/>
      <p:italic r:id="rId30"/>
      <p:boldItalic r:id="rId31"/>
    </p:embeddedFont>
    <p:embeddedFont>
      <p:font typeface="Montserrat" panose="00000500000000000000" pitchFamily="2" charset="0"/>
      <p:regular r:id="rId32"/>
      <p:bold r:id="rId33"/>
      <p:italic r:id="rId34"/>
      <p:boldItalic r:id="rId35"/>
    </p:embeddedFont>
    <p:embeddedFont>
      <p:font typeface="Noto Sans" panose="020B0502040504020204" pitchFamily="34" charset="0"/>
      <p:regular r:id="rId36"/>
      <p:bold r:id="rId37"/>
      <p:italic r:id="rId38"/>
      <p:boldItalic r:id="rId39"/>
    </p:embeddedFont>
    <p:embeddedFont>
      <p:font typeface="Open Sans" panose="020B0606030504020204" pitchFamily="34" charset="0"/>
      <p:regular r:id="rId40"/>
      <p:bold r:id="rId41"/>
      <p:italic r:id="rId42"/>
      <p:boldItalic r:id="rId43"/>
    </p:embeddedFont>
    <p:embeddedFont>
      <p:font typeface="Source Sans Pro" panose="020B0503030403020204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E54759"/>
    <a:srgbClr val="00A19A"/>
    <a:srgbClr val="009FE3"/>
    <a:srgbClr val="F0F0F0"/>
    <a:srgbClr val="AA1D1D"/>
    <a:srgbClr val="D43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3D50EAF-3163-4F20-88ED-F5F79476F2F4}">
  <a:tblStyle styleId="{03D50EAF-3163-4F20-88ED-F5F79476F2F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94694"/>
  </p:normalViewPr>
  <p:slideViewPr>
    <p:cSldViewPr snapToGrid="0">
      <p:cViewPr varScale="1">
        <p:scale>
          <a:sx n="105" d="100"/>
          <a:sy n="105" d="100"/>
        </p:scale>
        <p:origin x="8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23c2e0530_1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23c2e0530_1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0023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7475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1152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3009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3448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33613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6746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85325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5275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5136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118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179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1296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7745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8532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4464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1504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3892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571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709968" y="0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3535716" y="1862938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4042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720000" y="1683965"/>
            <a:ext cx="5045700" cy="234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6205575" y="3547225"/>
            <a:ext cx="221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2139925" y="1712225"/>
            <a:ext cx="4864200" cy="164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3" name="Google Shape;53;p9"/>
          <p:cNvSpPr/>
          <p:nvPr/>
        </p:nvSpPr>
        <p:spPr>
          <a:xfrm flipH="1">
            <a:off x="-9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"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/>
          <p:nvPr/>
        </p:nvSpPr>
        <p:spPr>
          <a:xfrm flipH="1">
            <a:off x="3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5"/>
          <p:cNvSpPr/>
          <p:nvPr/>
        </p:nvSpPr>
        <p:spPr>
          <a:xfrm flipH="1">
            <a:off x="3147929" y="4067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5"/>
          <p:cNvSpPr/>
          <p:nvPr/>
        </p:nvSpPr>
        <p:spPr>
          <a:xfrm flipH="1">
            <a:off x="3881932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5"/>
          <p:cNvSpPr/>
          <p:nvPr/>
        </p:nvSpPr>
        <p:spPr>
          <a:xfrm flipH="1">
            <a:off x="0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title"/>
          </p:nvPr>
        </p:nvSpPr>
        <p:spPr>
          <a:xfrm>
            <a:off x="3456150" y="3172325"/>
            <a:ext cx="22317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ubTitle" idx="1"/>
          </p:nvPr>
        </p:nvSpPr>
        <p:spPr>
          <a:xfrm>
            <a:off x="1933200" y="2030225"/>
            <a:ext cx="5277600" cy="126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_1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uli"/>
              <a:buChar char="●"/>
              <a:defRPr sz="18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○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■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●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○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■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●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○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Muli"/>
              <a:buChar char="■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5" r:id="rId3"/>
    <p:sldLayoutId id="2147483657" r:id="rId4"/>
    <p:sldLayoutId id="2147483659" r:id="rId5"/>
    <p:sldLayoutId id="2147483661" r:id="rId6"/>
    <p:sldLayoutId id="214748367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watch?v=nNuYcAHVALM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khpape.blog/wordpress/wissens-transfer-beim-ersten-wissenstransfercamp-an-der-technischen-hochschule-mittelhessen-witrac14/" TargetMode="External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khpape.blog/wordpress/wissens-transfer-beim-ersten-wissenstransfercamp-an-der-technischen-hochschule-mittelhessen-witrac14/" TargetMode="External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khpape.blog/wordpress/wissens-transfer-beim-ersten-wissenstransfercamp-an-der-technischen-hochschule-mittelhessen-witrac14/" TargetMode="External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khpape.blog/wordpress/wissens-transfer-beim-ersten-wissenstransfercamp-an-der-technischen-hochschule-mittelhessen-witrac14/" TargetMode="External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khpape.blog/wordpress/wissens-transfer-beim-ersten-wissenstransfercamp-an-der-technischen-hochschule-mittelhessen-witrac14/" TargetMode="External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creativecommons.org/licenses/by/4.0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hyperlink" Target="https://creativecommons.org/licenses/by/4.0/deed.de" TargetMode="Externa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s://cleverclipstudios.com/en-ch/blog/e-learning-platform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elucidat.com/blog/best-elearning-examples/" TargetMode="External"/><Relationship Id="rId5" Type="http://schemas.openxmlformats.org/officeDocument/2006/relationships/hyperlink" Target="https://axiomq.com/blog/10-best-examples-of-elearning-platforms-today/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ake surrounded by trees and mountains&#10;&#10;Description automatically generated with medium confidence">
            <a:extLst>
              <a:ext uri="{FF2B5EF4-FFF2-40B4-BE49-F238E27FC236}">
                <a16:creationId xmlns:a16="http://schemas.microsoft.com/office/drawing/2014/main" id="{42210162-9B72-452A-8AEE-4A58136B6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1000"/>
            <a:grayscl/>
          </a:blip>
          <a:srcRect t="1389" b="23610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621EAD-B0AB-43FE-8897-46C0A002121B}"/>
              </a:ext>
            </a:extLst>
          </p:cNvPr>
          <p:cNvSpPr txBox="1">
            <a:spLocks/>
          </p:cNvSpPr>
          <p:nvPr/>
        </p:nvSpPr>
        <p:spPr>
          <a:xfrm>
            <a:off x="1908360" y="3374571"/>
            <a:ext cx="6067239" cy="1132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Montserrat"/>
              <a:buNone/>
              <a:defRPr sz="36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algn="ctr"/>
            <a:r>
              <a:rPr lang="it-IT" sz="2000" b="0" dirty="0">
                <a:solidFill>
                  <a:schemeClr val="tx1">
                    <a:lumMod val="50000"/>
                  </a:schemeClr>
                </a:solidFill>
              </a:rPr>
              <a:t>Apprendimento Inter-Generazionale</a:t>
            </a:r>
          </a:p>
          <a:p>
            <a:pPr algn="ctr"/>
            <a:r>
              <a:rPr lang="it-IT" sz="2000" b="0" dirty="0">
                <a:solidFill>
                  <a:schemeClr val="tx1">
                    <a:lumMod val="50000"/>
                  </a:schemeClr>
                </a:solidFill>
              </a:rPr>
              <a:t>Programma di Formazione Formatori (IsP</a:t>
            </a:r>
            <a:r>
              <a:rPr lang="en-IE" sz="2000" b="0" dirty="0">
                <a:solidFill>
                  <a:schemeClr val="tx1">
                    <a:lumMod val="50000"/>
                  </a:schemeClr>
                </a:solidFill>
              </a:rPr>
              <a:t>)</a:t>
            </a:r>
          </a:p>
          <a:p>
            <a:pPr algn="ctr"/>
            <a:r>
              <a:rPr lang="en-US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C4CC_IsP-Manuale 2</a:t>
            </a:r>
            <a:endParaRPr lang="en-IE" sz="2000" b="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AD6F01-BBF9-4D92-922D-26E3E81D57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77261" y="1242245"/>
            <a:ext cx="4389478" cy="191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85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272418" y="136475"/>
            <a:ext cx="85991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b="1" dirty="0">
                <a:solidFill>
                  <a:schemeClr val="lt1"/>
                </a:solidFill>
                <a:latin typeface="Montserrat"/>
              </a:rPr>
              <a:t>E-Learning sincrono e asincrono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7151929-7CFE-0E8C-8E29-75A5096F3D6B}"/>
              </a:ext>
            </a:extLst>
          </p:cNvPr>
          <p:cNvSpPr txBox="1"/>
          <p:nvPr/>
        </p:nvSpPr>
        <p:spPr>
          <a:xfrm>
            <a:off x="72766" y="1565529"/>
            <a:ext cx="89984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b="1" dirty="0"/>
              <a:t>Guarda il video: </a:t>
            </a:r>
            <a:r>
              <a:rPr lang="it-IT" sz="1800" u="sng" dirty="0">
                <a:hlinkClick r:id="rId5"/>
              </a:rPr>
              <a:t>https://www.youtube.com/watch?v=nNuYcAHVALM</a:t>
            </a:r>
            <a:endParaRPr lang="it-IT" sz="1800" u="sng" dirty="0"/>
          </a:p>
          <a:p>
            <a:r>
              <a:rPr lang="it-IT" sz="1800" dirty="0"/>
              <a:t>E classifica le attività a seguire come sincrono e asincrono 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Discussione faccia a faccia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Email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Forum di discussione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Istruzione e feedback dell'insegnante online in tempo reale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Stanze virtuali per parlare o aule virtuali in cui tutti sono online e lavorano </a:t>
            </a:r>
            <a:br>
              <a:rPr lang="it-IT" sz="1800" dirty="0"/>
            </a:br>
            <a:r>
              <a:rPr lang="it-IT" sz="1800" dirty="0"/>
              <a:t>collaborando allo stesso tempo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Conversazioni Skype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Documenti ipertestuali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Blogs, audio e video corsi</a:t>
            </a:r>
          </a:p>
        </p:txBody>
      </p:sp>
    </p:spTree>
    <p:extLst>
      <p:ext uri="{BB962C8B-B14F-4D97-AF65-F5344CB8AC3E}">
        <p14:creationId xmlns:p14="http://schemas.microsoft.com/office/powerpoint/2010/main" val="2497367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38" y="4865576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333815" y="588937"/>
            <a:ext cx="832966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lt1"/>
                </a:solidFill>
                <a:latin typeface="Montserrat"/>
              </a:rPr>
              <a:t>Qual è l’ambiente di apprendimento online?</a:t>
            </a:r>
          </a:p>
          <a:p>
            <a:endParaRPr lang="it-IT" sz="1800" dirty="0"/>
          </a:p>
          <a:p>
            <a:r>
              <a:rPr lang="it-IT" sz="1800" dirty="0"/>
              <a:t>L'ambiente di apprendimento online è principalmente un ambiente asincrono, cioè non è necessario collegarsi al computer esattamente alla stessa ora dell'istruttore o dei compagni per seguire le lezioni.</a:t>
            </a:r>
          </a:p>
          <a:p>
            <a:endParaRPr lang="it-IT" sz="1800" dirty="0"/>
          </a:p>
          <a:p>
            <a:r>
              <a:rPr lang="it-IT" sz="1800" dirty="0"/>
              <a:t>Avrete comunque delle scadenze specifiche da rispettare per i compiti di lettura e le attività di apprendimento.</a:t>
            </a:r>
          </a:p>
        </p:txBody>
      </p:sp>
    </p:spTree>
    <p:extLst>
      <p:ext uri="{BB962C8B-B14F-4D97-AF65-F5344CB8AC3E}">
        <p14:creationId xmlns:p14="http://schemas.microsoft.com/office/powerpoint/2010/main" val="454959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236886" y="426756"/>
            <a:ext cx="867022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lt1"/>
                </a:solidFill>
                <a:latin typeface="Montserrat"/>
              </a:rPr>
              <a:t>Esempi di Apprendimento Elettronico</a:t>
            </a:r>
          </a:p>
          <a:p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Video Conferenze/Apprendimento virtuale in tempo reale.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Video registrati.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Apprendimento autonomo.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Corsi online aperti su larga scala</a:t>
            </a:r>
            <a:r>
              <a:rPr lang="en-US" sz="18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Simulazione interattiva di apprendimento online</a:t>
            </a:r>
            <a:r>
              <a:rPr lang="en-US" sz="18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Apprendimento gestito da computer (CML)</a:t>
            </a: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E-Learning su misura.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Seminari su Internet.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164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0E87CF1-6198-6E41-7132-D625D2D707BB}"/>
              </a:ext>
            </a:extLst>
          </p:cNvPr>
          <p:cNvSpPr txBox="1"/>
          <p:nvPr/>
        </p:nvSpPr>
        <p:spPr>
          <a:xfrm>
            <a:off x="452231" y="266535"/>
            <a:ext cx="823953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lt1"/>
                </a:solidFill>
                <a:latin typeface="Montserrat"/>
              </a:rPr>
              <a:t>Vantaggi dell’apprendimento Online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Lezione online flessibili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Lezioni online accessibli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Lezioni online che stimolano l’interazione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Lezioni online che sbloccano più opportunità di apprendimento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Lezioni online sono convenienti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3391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0E87CF1-6198-6E41-7132-D625D2D707BB}"/>
              </a:ext>
            </a:extLst>
          </p:cNvPr>
          <p:cNvSpPr txBox="1"/>
          <p:nvPr/>
        </p:nvSpPr>
        <p:spPr>
          <a:xfrm>
            <a:off x="378881" y="206718"/>
            <a:ext cx="823953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lt1"/>
                </a:solidFill>
                <a:latin typeface="Montserrat"/>
              </a:rPr>
              <a:t>Svantaggi delle </a:t>
            </a:r>
            <a:r>
              <a:rPr lang="en-US" sz="4800" b="1" dirty="0" err="1">
                <a:solidFill>
                  <a:schemeClr val="lt1"/>
                </a:solidFill>
                <a:latin typeface="Montserrat"/>
              </a:rPr>
              <a:t>lezioni</a:t>
            </a:r>
            <a:r>
              <a:rPr lang="en-US" sz="4800" b="1" dirty="0">
                <a:solidFill>
                  <a:schemeClr val="lt1"/>
                </a:solidFill>
                <a:latin typeface="Montserrat"/>
              </a:rPr>
              <a:t> online</a:t>
            </a:r>
          </a:p>
          <a:p>
            <a:endParaRPr lang="en-US" sz="3200" b="1" dirty="0">
              <a:solidFill>
                <a:schemeClr val="lt1"/>
              </a:solidFill>
              <a:latin typeface="Montserra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 lezioni online posso generare un senso di isolamento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 lezioni online richiedono autogestione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 lezioni online richiedono formazione preventive degli insegnanti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Le lezioni online sono soggette a problemi tecnici</a:t>
            </a: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Le lezioni online richiedono più tempo davanti lo schermo</a:t>
            </a:r>
            <a:endParaRPr lang="en-US" dirty="0"/>
          </a:p>
          <a:p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AB8A859-1C73-E119-6931-EE8A7BED5223}"/>
              </a:ext>
            </a:extLst>
          </p:cNvPr>
          <p:cNvSpPr txBox="1"/>
          <p:nvPr/>
        </p:nvSpPr>
        <p:spPr>
          <a:xfrm>
            <a:off x="4737450" y="1899489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839722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D12112E-E28C-DDB5-F657-6520E7609CCF}"/>
              </a:ext>
            </a:extLst>
          </p:cNvPr>
          <p:cNvSpPr txBox="1">
            <a:spLocks/>
          </p:cNvSpPr>
          <p:nvPr/>
        </p:nvSpPr>
        <p:spPr>
          <a:xfrm>
            <a:off x="380966" y="1229733"/>
            <a:ext cx="8712968" cy="178315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protezione contro gli abusi nel trattamento dei dati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protezione del diritto all'autodeterminazione informativa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protezione dei dati personali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protezione della privacy dell’individuo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legge sulla protezione dei dati in caso di protezione della privacy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B9853C1-FCCD-EF21-5BB5-3646BCA609EF}"/>
              </a:ext>
            </a:extLst>
          </p:cNvPr>
          <p:cNvSpPr txBox="1"/>
          <p:nvPr/>
        </p:nvSpPr>
        <p:spPr>
          <a:xfrm>
            <a:off x="2241644" y="3197149"/>
            <a:ext cx="4660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rgbClr val="FF0000"/>
                </a:solidFill>
              </a:rPr>
              <a:t>In linea di principio, ogni persona dovrebbe decidere da sola quali informazioni  sono accessibili a quale persona ed in quale momento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A3B4628-E17B-CC9E-17C6-6FF1C974D46D}"/>
              </a:ext>
            </a:extLst>
          </p:cNvPr>
          <p:cNvSpPr txBox="1"/>
          <p:nvPr/>
        </p:nvSpPr>
        <p:spPr>
          <a:xfrm>
            <a:off x="755744" y="232310"/>
            <a:ext cx="6482865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chemeClr val="lt1"/>
                </a:solidFill>
                <a:latin typeface="Montserrat"/>
                <a:sym typeface="Lato Hairline"/>
              </a:rPr>
              <a:t>Protezione dei dati </a:t>
            </a:r>
            <a:endParaRPr lang="en-US" sz="4800" b="1" dirty="0">
              <a:solidFill>
                <a:schemeClr val="lt1"/>
              </a:solidFill>
              <a:latin typeface="Montserrat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8433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173109" y="186481"/>
            <a:ext cx="94217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lt1"/>
                </a:solidFill>
                <a:latin typeface="Montserrat"/>
              </a:rPr>
              <a:t>Trovate il tipo di apprendimento online più adatto a voi! </a:t>
            </a: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   </a:t>
            </a:r>
            <a:r>
              <a:rPr lang="en-US" sz="1800" dirty="0"/>
              <a:t>Apprendimento sincrono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  Apprendimento asincrono. ...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  Apprendimento ibrido. ...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  Apprendimento online a tempo fisso. ...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  </a:t>
            </a:r>
            <a:r>
              <a:rPr lang="it-IT" sz="1800" dirty="0"/>
              <a:t>Apprendimento gestito dal computer (CML)</a:t>
            </a:r>
            <a:r>
              <a:rPr lang="en-US" sz="1800" dirty="0"/>
              <a:t>...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800" dirty="0"/>
          </a:p>
          <a:p>
            <a:r>
              <a:rPr lang="en-US" sz="1800" dirty="0"/>
              <a:t>Sapresti rispondere perchè?</a:t>
            </a:r>
          </a:p>
        </p:txBody>
      </p:sp>
    </p:spTree>
    <p:extLst>
      <p:ext uri="{BB962C8B-B14F-4D97-AF65-F5344CB8AC3E}">
        <p14:creationId xmlns:p14="http://schemas.microsoft.com/office/powerpoint/2010/main" val="3100854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912225" y="2100161"/>
            <a:ext cx="79438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anose="05000000000000000000" pitchFamily="2" charset="2"/>
              <a:buChar char="§"/>
            </a:pPr>
            <a:r>
              <a:rPr lang="it-IT" sz="2800" dirty="0"/>
              <a:t>Quali esperienze ho fatto finora con l'apprendimento intergenerazionale?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800" dirty="0"/>
              <a:t>Quali dei metodi che ho usato in precedenza hanno funzionato bene?</a:t>
            </a:r>
            <a:endParaRPr lang="de-DE" sz="2800" dirty="0"/>
          </a:p>
        </p:txBody>
      </p:sp>
      <p:pic>
        <p:nvPicPr>
          <p:cNvPr id="5" name="Grafik 4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9CE566FE-085A-0557-2295-5CDC8C453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0462358">
            <a:off x="189581" y="486371"/>
            <a:ext cx="2415988" cy="15703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E7D161D-3FAC-7CA3-79C2-5780C0E34D88}"/>
              </a:ext>
            </a:extLst>
          </p:cNvPr>
          <p:cNvSpPr txBox="1"/>
          <p:nvPr/>
        </p:nvSpPr>
        <p:spPr>
          <a:xfrm>
            <a:off x="2470403" y="743113"/>
            <a:ext cx="4827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Arial" panose="020B0604020202020204" pitchFamily="34" charset="0"/>
                <a:ea typeface="Arial" panose="020B0604020202020204" pitchFamily="34" charset="0"/>
              </a:rPr>
              <a:t>Discussione</a:t>
            </a:r>
            <a: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: </a:t>
            </a:r>
            <a:b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Apprendimento inter-generazionale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6795DAA-0038-6D2A-EA48-D2CC72E4AFFB}"/>
              </a:ext>
            </a:extLst>
          </p:cNvPr>
          <p:cNvSpPr txBox="1"/>
          <p:nvPr/>
        </p:nvSpPr>
        <p:spPr>
          <a:xfrm>
            <a:off x="3039034" y="1694330"/>
            <a:ext cx="4827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Per favore argomenta con un compagno o in </a:t>
            </a:r>
            <a:r>
              <a:rPr lang="en-US" dirty="0" err="1"/>
              <a:t>gruppo</a:t>
            </a:r>
            <a:r>
              <a:rPr lang="en-US" dirty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2145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1095829" y="2127073"/>
            <a:ext cx="7943850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Tutte le persone di età simile [con orientamento sociale e visione della vita simili].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In sociologia e nelle scienze dell'educazione si distinguono solitamente tre termini di generazione: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▪"/>
            </a:pP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Sequenza genetica dei membri della famiglia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▪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Termine pedagogico di generazione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▪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Termini storico-sociologici di generazione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  <p:pic>
        <p:nvPicPr>
          <p:cNvPr id="5" name="Grafik 4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9CE566FE-085A-0557-2295-5CDC8C453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0462358">
            <a:off x="189581" y="486371"/>
            <a:ext cx="2415988" cy="15703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E7D161D-3FAC-7CA3-79C2-5780C0E34D88}"/>
              </a:ext>
            </a:extLst>
          </p:cNvPr>
          <p:cNvSpPr txBox="1"/>
          <p:nvPr/>
        </p:nvSpPr>
        <p:spPr>
          <a:xfrm>
            <a:off x="2038853" y="1367203"/>
            <a:ext cx="482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Arial" panose="020B0604020202020204" pitchFamily="34" charset="0"/>
                <a:ea typeface="Arial" panose="020B0604020202020204" pitchFamily="34" charset="0"/>
              </a:rPr>
              <a:t>Definizione “Generazione”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1422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912225" y="2100161"/>
            <a:ext cx="79438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… </a:t>
            </a:r>
            <a:r>
              <a:rPr lang="it-IT" sz="2800" dirty="0"/>
              <a:t>L'apprendimento intergenerazionale è una didattica intergenerazionale in cui sia gli studenti più giovani sia quelli più anziani imparano gli uni dagli altri, con gli altri, a seconda del contesto di apprendimento.</a:t>
            </a:r>
            <a:endParaRPr lang="de-DE" dirty="0"/>
          </a:p>
        </p:txBody>
      </p:sp>
      <p:pic>
        <p:nvPicPr>
          <p:cNvPr id="5" name="Grafik 4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9CE566FE-085A-0557-2295-5CDC8C453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0462358">
            <a:off x="189581" y="486371"/>
            <a:ext cx="2415988" cy="15703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E7D161D-3FAC-7CA3-79C2-5780C0E34D88}"/>
              </a:ext>
            </a:extLst>
          </p:cNvPr>
          <p:cNvSpPr txBox="1"/>
          <p:nvPr/>
        </p:nvSpPr>
        <p:spPr>
          <a:xfrm>
            <a:off x="2393340" y="1271567"/>
            <a:ext cx="4827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Definizione: </a:t>
            </a:r>
            <a:b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n-US" sz="1800" b="1" dirty="0">
                <a:latin typeface="Arial" panose="020B0604020202020204" pitchFamily="34" charset="0"/>
                <a:ea typeface="Arial" panose="020B0604020202020204" pitchFamily="34" charset="0"/>
              </a:rPr>
              <a:t>Apprendimento inter-generazionale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6645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>
            <a:spLocks noGrp="1"/>
          </p:cNvSpPr>
          <p:nvPr>
            <p:ph type="ctrTitle"/>
          </p:nvPr>
        </p:nvSpPr>
        <p:spPr>
          <a:xfrm>
            <a:off x="3295994" y="617034"/>
            <a:ext cx="5772916" cy="298094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b="1" dirty="0">
                <a:sym typeface="Montserrat"/>
              </a:rPr>
              <a:t>Apprendimento online e lavoro in ambienti dinamici</a:t>
            </a:r>
            <a:endParaRPr b="1" dirty="0">
              <a:sym typeface="Montserrat"/>
            </a:endParaRPr>
          </a:p>
        </p:txBody>
      </p:sp>
      <p:grpSp>
        <p:nvGrpSpPr>
          <p:cNvPr id="178" name="Google Shape;178;p28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179" name="Google Shape;179;p28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8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8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8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0445AE70-50DF-4FEC-AE66-060A41B994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5337C01-318C-4EF6-9AD2-4DC0D27E6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6D3DA30-F29C-E8D3-5B8A-C3DB1754B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385" y="417217"/>
            <a:ext cx="2598165" cy="233981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672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530457" y="2320799"/>
            <a:ext cx="83218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Imparare gli uni dagli altri: 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una generazione agisce come insegnante o esperto e l'altra come discente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Imparare insieme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generazioni diverse lavorano in gruppi di apprendimento eterogenei e si occupano di un tema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Imparare a conoscersi l'un l'altro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generazioni diverse con le loro esperienze, conoscenze e prospettive si conoscono reciprocamente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9CE566FE-085A-0557-2295-5CDC8C453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0462358">
            <a:off x="189581" y="486371"/>
            <a:ext cx="2415988" cy="15703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E7D161D-3FAC-7CA3-79C2-5780C0E34D88}"/>
              </a:ext>
            </a:extLst>
          </p:cNvPr>
          <p:cNvSpPr txBox="1"/>
          <p:nvPr/>
        </p:nvSpPr>
        <p:spPr>
          <a:xfrm>
            <a:off x="2603870" y="544553"/>
            <a:ext cx="4827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Arial" panose="020B0604020202020204" pitchFamily="34" charset="0"/>
              </a:rPr>
              <a:t>L’apprendimento inter-generazionale può avvenire in tre modi diversi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1713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912225" y="2215329"/>
            <a:ext cx="794385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… </a:t>
            </a:r>
            <a:r>
              <a:rPr lang="it-IT" sz="2000" b="1" dirty="0"/>
              <a:t>Lavoro Biografico </a:t>
            </a:r>
            <a:r>
              <a:rPr lang="it-IT" sz="2000" dirty="0"/>
              <a:t>- collega i processi di apprendimento con le diverse esperienze dei partecipanti</a:t>
            </a:r>
          </a:p>
          <a:p>
            <a:r>
              <a:rPr lang="it-IT" sz="2000" dirty="0"/>
              <a:t>… </a:t>
            </a:r>
            <a:r>
              <a:rPr lang="it-IT" sz="2000" b="1" dirty="0"/>
              <a:t>Spazio sociale di apprendimento </a:t>
            </a:r>
            <a:r>
              <a:rPr lang="it-IT" sz="2000" dirty="0"/>
              <a:t>- Integra l'ambiente dei partecipanti nel processo di apprendimento</a:t>
            </a:r>
          </a:p>
          <a:p>
            <a:r>
              <a:rPr lang="it-IT" sz="2000" dirty="0"/>
              <a:t>… </a:t>
            </a:r>
            <a:r>
              <a:rPr lang="it-IT" sz="2000" b="1" dirty="0"/>
              <a:t>Orientamento all’interazione - </a:t>
            </a:r>
            <a:r>
              <a:rPr lang="it-IT" sz="2000" dirty="0"/>
              <a:t>promuove il dialogo tra le generazioni</a:t>
            </a:r>
          </a:p>
          <a:p>
            <a:r>
              <a:rPr lang="it-IT" sz="2000" dirty="0"/>
              <a:t>… </a:t>
            </a:r>
            <a:r>
              <a:rPr lang="it-IT" sz="2000" b="1" dirty="0"/>
              <a:t>Orientamento alla partecipazione </a:t>
            </a:r>
            <a:r>
              <a:rPr lang="it-IT" sz="2000" dirty="0"/>
              <a:t>- processo di apprendimento tra pari</a:t>
            </a:r>
          </a:p>
          <a:p>
            <a:endParaRPr lang="de-DE" dirty="0"/>
          </a:p>
        </p:txBody>
      </p:sp>
      <p:pic>
        <p:nvPicPr>
          <p:cNvPr id="5" name="Grafik 4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9CE566FE-085A-0557-2295-5CDC8C453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0462358">
            <a:off x="189581" y="486371"/>
            <a:ext cx="2415988" cy="15703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E7D161D-3FAC-7CA3-79C2-5780C0E34D88}"/>
              </a:ext>
            </a:extLst>
          </p:cNvPr>
          <p:cNvSpPr txBox="1"/>
          <p:nvPr/>
        </p:nvSpPr>
        <p:spPr>
          <a:xfrm>
            <a:off x="2231603" y="395797"/>
            <a:ext cx="4827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Arial" panose="020B0604020202020204" pitchFamily="34" charset="0"/>
                <a:ea typeface="Arial" panose="020B0604020202020204" pitchFamily="34" charset="0"/>
              </a:rPr>
              <a:t>Principi didattici</a:t>
            </a:r>
            <a: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: </a:t>
            </a:r>
            <a:b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n-US" sz="1800" b="1" dirty="0">
                <a:latin typeface="Arial" panose="020B0604020202020204" pitchFamily="34" charset="0"/>
                <a:ea typeface="Arial" panose="020B0604020202020204" pitchFamily="34" charset="0"/>
              </a:rPr>
              <a:t>Apprendimento Inter-generazionale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8386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64;p58">
            <a:extLst>
              <a:ext uri="{FF2B5EF4-FFF2-40B4-BE49-F238E27FC236}">
                <a16:creationId xmlns:a16="http://schemas.microsoft.com/office/drawing/2014/main" id="{482248BD-D367-4C74-B58C-1EA7858D9840}"/>
              </a:ext>
            </a:extLst>
          </p:cNvPr>
          <p:cNvSpPr txBox="1">
            <a:spLocks/>
          </p:cNvSpPr>
          <p:nvPr/>
        </p:nvSpPr>
        <p:spPr>
          <a:xfrm>
            <a:off x="630353" y="1545450"/>
            <a:ext cx="38520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Josefin Sans"/>
              <a:buNone/>
              <a:defRPr sz="48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algn="l"/>
            <a:r>
              <a:rPr lang="en-GB" dirty="0"/>
              <a:t>Grazie!</a:t>
            </a:r>
          </a:p>
        </p:txBody>
      </p:sp>
      <p:grpSp>
        <p:nvGrpSpPr>
          <p:cNvPr id="10" name="Google Shape;978;p53">
            <a:extLst>
              <a:ext uri="{FF2B5EF4-FFF2-40B4-BE49-F238E27FC236}">
                <a16:creationId xmlns:a16="http://schemas.microsoft.com/office/drawing/2014/main" id="{67521F79-3086-46A4-BB7B-BAC1D5874184}"/>
              </a:ext>
            </a:extLst>
          </p:cNvPr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11" name="Google Shape;979;p53">
              <a:extLst>
                <a:ext uri="{FF2B5EF4-FFF2-40B4-BE49-F238E27FC236}">
                  <a16:creationId xmlns:a16="http://schemas.microsoft.com/office/drawing/2014/main" id="{1094A44C-A2DF-485A-8A9E-DE335B6B4BA0}"/>
                </a:ext>
              </a:extLst>
            </p:cNvPr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rgbClr val="FFFFFF">
                <a:alpha val="513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80;p53">
              <a:extLst>
                <a:ext uri="{FF2B5EF4-FFF2-40B4-BE49-F238E27FC236}">
                  <a16:creationId xmlns:a16="http://schemas.microsoft.com/office/drawing/2014/main" id="{610D479A-57CB-4DFD-BC68-037D57B5278B}"/>
                </a:ext>
              </a:extLst>
            </p:cNvPr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81;p53">
              <a:extLst>
                <a:ext uri="{FF2B5EF4-FFF2-40B4-BE49-F238E27FC236}">
                  <a16:creationId xmlns:a16="http://schemas.microsoft.com/office/drawing/2014/main" id="{05B220A4-8DC3-4101-B6AA-988080EE905E}"/>
                </a:ext>
              </a:extLst>
            </p:cNvPr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82;p53">
              <a:extLst>
                <a:ext uri="{FF2B5EF4-FFF2-40B4-BE49-F238E27FC236}">
                  <a16:creationId xmlns:a16="http://schemas.microsoft.com/office/drawing/2014/main" id="{9AF404B3-585B-4CE6-9665-628521A16222}"/>
                </a:ext>
              </a:extLst>
            </p:cNvPr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5" name="Google Shape;1076;p58">
            <a:extLst>
              <a:ext uri="{FF2B5EF4-FFF2-40B4-BE49-F238E27FC236}">
                <a16:creationId xmlns:a16="http://schemas.microsoft.com/office/drawing/2014/main" id="{86654111-5300-4983-9923-A6FC4C460834}"/>
              </a:ext>
            </a:extLst>
          </p:cNvPr>
          <p:cNvCxnSpPr/>
          <p:nvPr/>
        </p:nvCxnSpPr>
        <p:spPr>
          <a:xfrm>
            <a:off x="720000" y="341075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" name="Picture 15" descr="Text&#10;&#10;Description automatically generated with medium confidence">
            <a:extLst>
              <a:ext uri="{FF2B5EF4-FFF2-40B4-BE49-F238E27FC236}">
                <a16:creationId xmlns:a16="http://schemas.microsoft.com/office/drawing/2014/main" id="{583C6F37-CE9E-4D0A-8849-C1AB6B5B4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7" name="Graphic 10">
            <a:extLst>
              <a:ext uri="{FF2B5EF4-FFF2-40B4-BE49-F238E27FC236}">
                <a16:creationId xmlns:a16="http://schemas.microsoft.com/office/drawing/2014/main" id="{BAB7858A-4F84-4B65-93F8-E8B648AAD2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43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4F5A4B1-7930-4D74-99DF-9E21646FA7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96441" y="3156291"/>
            <a:ext cx="5151115" cy="10464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65D8DB-3183-4BE7-A738-31923CAA71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69425" y="891235"/>
            <a:ext cx="3405149" cy="1481852"/>
          </a:xfrm>
          <a:prstGeom prst="rect">
            <a:avLst/>
          </a:prstGeom>
        </p:spPr>
      </p:pic>
      <p:pic>
        <p:nvPicPr>
          <p:cNvPr id="18" name="Picture 17" descr="Text&#10;&#10;Description automatically generated with medium confidence">
            <a:extLst>
              <a:ext uri="{FF2B5EF4-FFF2-40B4-BE49-F238E27FC236}">
                <a16:creationId xmlns:a16="http://schemas.microsoft.com/office/drawing/2014/main" id="{EB747978-8D98-4DC1-9E85-63C00EC4C2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73" y="4463770"/>
            <a:ext cx="1402547" cy="29424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B49A3EE-B0D4-4ECC-8AB8-C8658AE1793C}"/>
              </a:ext>
            </a:extLst>
          </p:cNvPr>
          <p:cNvSpPr txBox="1"/>
          <p:nvPr/>
        </p:nvSpPr>
        <p:spPr>
          <a:xfrm>
            <a:off x="2381414" y="4419463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rtl="0"/>
            <a:r>
              <a:rPr lang="en-GB" sz="800" b="0" i="0" u="none" strike="noStrike" baseline="30000" dirty="0">
                <a:solidFill>
                  <a:srgbClr val="000000"/>
                </a:solidFill>
                <a:latin typeface="Noto Sans" panose="020B0502040504020204" pitchFamily="34"/>
              </a:rPr>
              <a:t>“</a:t>
            </a:r>
            <a:r>
              <a:rPr lang="it-IT" sz="800" b="0" i="0" u="none" strike="noStrike" baseline="30000" dirty="0">
                <a:solidFill>
                  <a:srgbClr val="000000"/>
                </a:solidFill>
                <a:latin typeface="Noto Sans" panose="020B0502040504020204" pitchFamily="34"/>
              </a:rPr>
              <a:t>Il sostegno della Commissione europea a questa pubblicazione non costituisce un'approvazione dei contenuti, che riflettono esclusivamente il punto di vista degli autori, e la Commissione non può essere ritenuta responsabile per l'uso che può essere fatto delle informazioni in essa contenute". Numero del progetto: 2021-1-DE02-KA220-ADU-000035090</a:t>
            </a:r>
            <a:endParaRPr lang="en-GB" sz="800" b="1" i="0" u="none" strike="noStrike" baseline="30000" dirty="0">
              <a:solidFill>
                <a:srgbClr val="000000"/>
              </a:solidFill>
              <a:latin typeface="Noto Sans" panose="020B0502040504020204" pitchFamily="34"/>
            </a:endParaRPr>
          </a:p>
        </p:txBody>
      </p:sp>
      <p:pic>
        <p:nvPicPr>
          <p:cNvPr id="6" name="Grafik 4" descr="CC BY 4.0">
            <a:hlinkClick r:id="rId5"/>
            <a:extLst>
              <a:ext uri="{FF2B5EF4-FFF2-40B4-BE49-F238E27FC236}">
                <a16:creationId xmlns:a16="http://schemas.microsoft.com/office/drawing/2014/main" id="{06CDD0B1-61C6-594B-BA89-154247E80C93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820" y="4686195"/>
            <a:ext cx="824202" cy="3071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8C04C0-79AA-6E46-9507-217EAECE6FBC}"/>
              </a:ext>
            </a:extLst>
          </p:cNvPr>
          <p:cNvSpPr txBox="1"/>
          <p:nvPr/>
        </p:nvSpPr>
        <p:spPr>
          <a:xfrm>
            <a:off x="5279665" y="4984920"/>
            <a:ext cx="39670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/>
              <a:t>This work is licensed under a </a:t>
            </a:r>
            <a:r>
              <a:rPr lang="en-US" sz="700" dirty="0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International License</a:t>
            </a:r>
            <a:r>
              <a:rPr lang="en-US" sz="700" dirty="0">
                <a:solidFill>
                  <a:schemeClr val="accent1"/>
                </a:solidFill>
              </a:rPr>
              <a:t>.</a:t>
            </a:r>
            <a:endParaRPr lang="de-DE" altLang="de-DE" sz="700" dirty="0">
              <a:solidFill>
                <a:schemeClr val="accent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Times New Roman" panose="02020603050405020304" pitchFamily="18" charset="0"/>
            </a:endParaRPr>
          </a:p>
          <a:p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476810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8" name="Immagine 4">
            <a:extLst>
              <a:ext uri="{FF2B5EF4-FFF2-40B4-BE49-F238E27FC236}">
                <a16:creationId xmlns:a16="http://schemas.microsoft.com/office/drawing/2014/main" id="{6F926BB3-55A1-CC66-4CF2-5DC0F5A9D2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53" y="1176261"/>
            <a:ext cx="2206468" cy="1348397"/>
          </a:xfrm>
          <a:prstGeom prst="rect">
            <a:avLst/>
          </a:prstGeom>
        </p:spPr>
      </p:pic>
      <p:pic>
        <p:nvPicPr>
          <p:cNvPr id="9" name="Immagine 5">
            <a:extLst>
              <a:ext uri="{FF2B5EF4-FFF2-40B4-BE49-F238E27FC236}">
                <a16:creationId xmlns:a16="http://schemas.microsoft.com/office/drawing/2014/main" id="{849A283C-342E-FC74-0F94-CA3B86B77D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89" y="1176261"/>
            <a:ext cx="2031189" cy="1348396"/>
          </a:xfrm>
          <a:prstGeom prst="rect">
            <a:avLst/>
          </a:prstGeom>
        </p:spPr>
      </p:pic>
      <p:pic>
        <p:nvPicPr>
          <p:cNvPr id="10" name="Immagine 6">
            <a:extLst>
              <a:ext uri="{FF2B5EF4-FFF2-40B4-BE49-F238E27FC236}">
                <a16:creationId xmlns:a16="http://schemas.microsoft.com/office/drawing/2014/main" id="{CA02FC62-61C9-737C-A9FE-7095021153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312" y="3525686"/>
            <a:ext cx="1271264" cy="1271264"/>
          </a:xfrm>
          <a:prstGeom prst="rect">
            <a:avLst/>
          </a:prstGeom>
        </p:spPr>
      </p:pic>
      <p:pic>
        <p:nvPicPr>
          <p:cNvPr id="11" name="Immagine 8">
            <a:extLst>
              <a:ext uri="{FF2B5EF4-FFF2-40B4-BE49-F238E27FC236}">
                <a16:creationId xmlns:a16="http://schemas.microsoft.com/office/drawing/2014/main" id="{74EC9343-8C3B-5D14-B747-149D78A85D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098" y="2524658"/>
            <a:ext cx="1319080" cy="1319080"/>
          </a:xfrm>
          <a:prstGeom prst="rect">
            <a:avLst/>
          </a:prstGeom>
        </p:spPr>
      </p:pic>
      <p:pic>
        <p:nvPicPr>
          <p:cNvPr id="14" name="Immagine 11">
            <a:extLst>
              <a:ext uri="{FF2B5EF4-FFF2-40B4-BE49-F238E27FC236}">
                <a16:creationId xmlns:a16="http://schemas.microsoft.com/office/drawing/2014/main" id="{6938262E-90E5-4C77-82E3-179B401EF3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797" y="2698261"/>
            <a:ext cx="2206468" cy="1654851"/>
          </a:xfrm>
          <a:prstGeom prst="rect">
            <a:avLst/>
          </a:prstGeom>
        </p:spPr>
      </p:pic>
      <p:pic>
        <p:nvPicPr>
          <p:cNvPr id="15" name="Immagine 16">
            <a:extLst>
              <a:ext uri="{FF2B5EF4-FFF2-40B4-BE49-F238E27FC236}">
                <a16:creationId xmlns:a16="http://schemas.microsoft.com/office/drawing/2014/main" id="{EE56E626-CBFF-50FD-30FF-5F132F1D34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376" y="1104170"/>
            <a:ext cx="2736804" cy="1821219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A1025A77-B150-27A2-DE78-0339E664785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376" y="3052977"/>
            <a:ext cx="2101123" cy="1416141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2B39CFD9-F55D-7BA6-8874-605B565C56B8}"/>
              </a:ext>
            </a:extLst>
          </p:cNvPr>
          <p:cNvSpPr txBox="1"/>
          <p:nvPr/>
        </p:nvSpPr>
        <p:spPr>
          <a:xfrm>
            <a:off x="553111" y="189670"/>
            <a:ext cx="73949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>
                <a:solidFill>
                  <a:schemeClr val="lt1"/>
                </a:solidFill>
                <a:latin typeface="Montserrat"/>
                <a:sym typeface="Montserrat"/>
              </a:rPr>
              <a:t>Apprendimento</a:t>
            </a:r>
            <a:r>
              <a:rPr lang="de-DE" sz="4800" b="1" dirty="0">
                <a:solidFill>
                  <a:schemeClr val="lt1"/>
                </a:solidFill>
                <a:latin typeface="Montserrat"/>
                <a:sym typeface="Montserrat"/>
              </a:rPr>
              <a:t> - </a:t>
            </a:r>
            <a:r>
              <a:rPr lang="de-DE" sz="4000" b="1" dirty="0">
                <a:solidFill>
                  <a:schemeClr val="lt1"/>
                </a:solidFill>
                <a:latin typeface="Montserrat"/>
                <a:sym typeface="Montserrat"/>
              </a:rPr>
              <a:t>Sviluppo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5" y="4921405"/>
            <a:ext cx="735854" cy="154378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653725" y="57424"/>
            <a:ext cx="768985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/>
                </a:solidFill>
                <a:latin typeface="+mj-lt"/>
              </a:rPr>
              <a:t>Esempi di apprendimento elettronico</a:t>
            </a:r>
          </a:p>
          <a:p>
            <a:r>
              <a:rPr lang="it-IT" sz="2000" b="1" dirty="0">
                <a:latin typeface="+mj-lt"/>
              </a:rPr>
              <a:t>Le piattaforme di eLearning erano abbondanti prima che la maggior parte delle persone le scoprisse prima della pandemia del coronavirus, quando l'apprendimento online è davvero decollato. Queste piattaforme differiscono in molti modi, ma hanno una cosa in comune: facilitano la necessità di apprendere nuove informazioni senza bisogno di un contatto diretto.</a:t>
            </a:r>
            <a:endParaRPr lang="en-US" sz="2000" b="1" dirty="0">
              <a:latin typeface="+mj-lt"/>
            </a:endParaRPr>
          </a:p>
          <a:p>
            <a:endParaRPr lang="de-DE" dirty="0">
              <a:hlinkClick r:id="rId5"/>
            </a:endParaRPr>
          </a:p>
          <a:p>
            <a:r>
              <a:rPr lang="de-DE" dirty="0">
                <a:hlinkClick r:id="rId5"/>
              </a:rPr>
              <a:t>https://axiomq.com/blog/10-best-examples-of-elearning-platforms-today/</a:t>
            </a:r>
            <a:endParaRPr lang="de-DE" dirty="0"/>
          </a:p>
          <a:p>
            <a:r>
              <a:rPr lang="de-DE" dirty="0">
                <a:hlinkClick r:id="rId6"/>
              </a:rPr>
              <a:t>https://www.elucidat.com/blog/best-elearning-examples/</a:t>
            </a:r>
            <a:endParaRPr lang="de-DE" dirty="0"/>
          </a:p>
          <a:p>
            <a:r>
              <a:rPr lang="de-DE" dirty="0">
                <a:hlinkClick r:id="rId7"/>
              </a:rPr>
              <a:t>https://cleverclipstudios.com/en-ch/blog/e-learning-platforms/</a:t>
            </a:r>
            <a:r>
              <a:rPr lang="de-DE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81284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97506B2-2A01-7234-909A-E00C04222A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26200">
            <a:off x="791148" y="402062"/>
            <a:ext cx="2694017" cy="151597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0" y="2183625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…</a:t>
            </a:r>
            <a:r>
              <a:rPr lang="it-IT" sz="2400" dirty="0"/>
              <a:t> Il termine e-learning è l'abbreviazione di apprendimento elettronico e comprende tutte le forme e i formati elettronici e digitali per l'insegnamento delle conoscenze. L'e-learning è chiamato anche apprendimento online, tele apprendimento, apprendimento multimediale, apprendimento basato sul computer, apprendimento a distanza o formazione basata sul computer.</a:t>
            </a:r>
            <a:endParaRPr lang="de-DE" sz="2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DC9CE4B-A5AC-04AF-CD57-DD4FAD1939F9}"/>
              </a:ext>
            </a:extLst>
          </p:cNvPr>
          <p:cNvSpPr txBox="1"/>
          <p:nvPr/>
        </p:nvSpPr>
        <p:spPr>
          <a:xfrm>
            <a:off x="3830504" y="515257"/>
            <a:ext cx="38539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>
                <a:solidFill>
                  <a:schemeClr val="lt1"/>
                </a:solidFill>
                <a:latin typeface="Montserrat"/>
              </a:rPr>
              <a:t>Definizione</a:t>
            </a:r>
          </a:p>
        </p:txBody>
      </p:sp>
    </p:spTree>
    <p:extLst>
      <p:ext uri="{BB962C8B-B14F-4D97-AF65-F5344CB8AC3E}">
        <p14:creationId xmlns:p14="http://schemas.microsoft.com/office/powerpoint/2010/main" val="3420337276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97506B2-2A01-7234-909A-E00C04222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26200">
            <a:off x="791148" y="402062"/>
            <a:ext cx="2694017" cy="151597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283029" y="2250047"/>
            <a:ext cx="85730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... avviene in un ambiente online, utilizza diversi tipi di media, deve rispettare gli standard di qualità e facilitare l'apprendimento, semplifica l'accesso all'istruzione e deve essere accessibile, favorisce lo scambio tra diversi partecipanti in tutto il mondo.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2147237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CDC8E4D-74BB-B5A1-75C4-DA6517732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26200">
            <a:off x="715831" y="362722"/>
            <a:ext cx="2694017" cy="151597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5EBDA03-F4A8-0CC9-1383-A92EFCCED2EC}"/>
              </a:ext>
            </a:extLst>
          </p:cNvPr>
          <p:cNvSpPr txBox="1"/>
          <p:nvPr/>
        </p:nvSpPr>
        <p:spPr>
          <a:xfrm>
            <a:off x="0" y="2267657"/>
            <a:ext cx="91721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... possono essere rivolti a discenti giovani o anziani, insegnanti, formatori e possono incorporare metodologie di educazione formale e non formale. Ogni corso ha destinatari specifici, può avere limiti di età (non necessariamente) e obiettivi e risultati di apprendimento specifici.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33334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927028" y="2170451"/>
            <a:ext cx="74366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/>
              <a:t>Esistono tre concetti fondamentali per l'efficacia dei programmi di istruzione a distanza, che diventano la base della progettazione didattica dell'apprendimento online e delle pratiche di insegnamento:</a:t>
            </a:r>
          </a:p>
          <a:p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Distanza transazionale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/>
              <a:t>Presenza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DE" sz="1800" dirty="0"/>
              <a:t>Studenti indipendenti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0CCDBDD-AB70-80E8-E22A-E289DC279A19}"/>
              </a:ext>
            </a:extLst>
          </p:cNvPr>
          <p:cNvSpPr txBox="1"/>
          <p:nvPr/>
        </p:nvSpPr>
        <p:spPr>
          <a:xfrm>
            <a:off x="728663" y="387727"/>
            <a:ext cx="8143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lt1"/>
                </a:solidFill>
                <a:latin typeface="Montserrat"/>
              </a:rPr>
              <a:t>Concetto principale di apprendimento online</a:t>
            </a:r>
            <a:endParaRPr lang="de-DE" sz="4800" b="1" dirty="0">
              <a:solidFill>
                <a:schemeClr val="lt1"/>
              </a:solidFill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060387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7A10BB-6938-630D-F226-AFEFFD86A262}"/>
              </a:ext>
            </a:extLst>
          </p:cNvPr>
          <p:cNvSpPr txBox="1"/>
          <p:nvPr/>
        </p:nvSpPr>
        <p:spPr>
          <a:xfrm>
            <a:off x="506942" y="325866"/>
            <a:ext cx="81301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3 punti sulla transizione all'apprendimento online</a:t>
            </a:r>
          </a:p>
          <a:p>
            <a:endParaRPr lang="it-IT" sz="2800" b="1" dirty="0"/>
          </a:p>
          <a:p>
            <a:endParaRPr lang="it-IT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 Usate la tecnologia come mezzo per raggiungere i vostri obiettivi di apprendimento ...</a:t>
            </a:r>
          </a:p>
          <a:p>
            <a:endParaRPr lang="it-IT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Essere presenti ...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800" dirty="0"/>
              <a:t>Promuovere il coinvolgimento e l'interattività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56431313"/>
      </p:ext>
    </p:extLst>
  </p:cSld>
  <p:clrMapOvr>
    <a:masterClrMapping/>
  </p:clrMapOvr>
</p:sld>
</file>

<file path=ppt/theme/theme1.xml><?xml version="1.0" encoding="utf-8"?>
<a:theme xmlns:a="http://schemas.openxmlformats.org/drawingml/2006/main" name="Professional Company Report by Slidesgo">
  <a:themeElements>
    <a:clrScheme name="Custom 4">
      <a:dk1>
        <a:srgbClr val="52B47B"/>
      </a:dk1>
      <a:lt1>
        <a:srgbClr val="FFFFFF"/>
      </a:lt1>
      <a:dk2>
        <a:srgbClr val="FFFFFF"/>
      </a:dk2>
      <a:lt2>
        <a:srgbClr val="009FE3"/>
      </a:lt2>
      <a:accent1>
        <a:srgbClr val="495ED5"/>
      </a:accent1>
      <a:accent2>
        <a:srgbClr val="7CDFFE"/>
      </a:accent2>
      <a:accent3>
        <a:srgbClr val="495ED5"/>
      </a:accent3>
      <a:accent4>
        <a:srgbClr val="7CDFFE"/>
      </a:accent4>
      <a:accent5>
        <a:srgbClr val="495ED5"/>
      </a:accent5>
      <a:accent6>
        <a:srgbClr val="7CDFFE"/>
      </a:accent6>
      <a:hlink>
        <a:srgbClr val="FFFFFF"/>
      </a:hlink>
      <a:folHlink>
        <a:srgbClr val="0097A7"/>
      </a:folHlink>
    </a:clrScheme>
    <a:fontScheme name="Custom 1">
      <a:majorFont>
        <a:latin typeface="Montserrat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4">
    <a:dk1>
      <a:srgbClr val="52B47B"/>
    </a:dk1>
    <a:lt1>
      <a:srgbClr val="FFFFFF"/>
    </a:lt1>
    <a:dk2>
      <a:srgbClr val="FFFFFF"/>
    </a:dk2>
    <a:lt2>
      <a:srgbClr val="009FE3"/>
    </a:lt2>
    <a:accent1>
      <a:srgbClr val="495ED5"/>
    </a:accent1>
    <a:accent2>
      <a:srgbClr val="7CDFFE"/>
    </a:accent2>
    <a:accent3>
      <a:srgbClr val="495ED5"/>
    </a:accent3>
    <a:accent4>
      <a:srgbClr val="7CDFFE"/>
    </a:accent4>
    <a:accent5>
      <a:srgbClr val="495ED5"/>
    </a:accent5>
    <a:accent6>
      <a:srgbClr val="7CDFFE"/>
    </a:accent6>
    <a:hlink>
      <a:srgbClr val="FFFFFF"/>
    </a:hlink>
    <a:folHlink>
      <a:srgbClr val="0097A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980</Words>
  <Application>Microsoft Office PowerPoint</Application>
  <PresentationFormat>Presentazione su schermo (16:9)</PresentationFormat>
  <Paragraphs>111</Paragraphs>
  <Slides>23</Slides>
  <Notes>20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33" baseType="lpstr">
      <vt:lpstr>Arial</vt:lpstr>
      <vt:lpstr>Noto Sans</vt:lpstr>
      <vt:lpstr>Wingdings</vt:lpstr>
      <vt:lpstr>Josefin Sans</vt:lpstr>
      <vt:lpstr>Source Sans Pro</vt:lpstr>
      <vt:lpstr>Open Sans</vt:lpstr>
      <vt:lpstr>Muli</vt:lpstr>
      <vt:lpstr>Montserrat</vt:lpstr>
      <vt:lpstr>BenchNine</vt:lpstr>
      <vt:lpstr>Professional Company Report by Slidesgo</vt:lpstr>
      <vt:lpstr>Presentazione standard di PowerPoint</vt:lpstr>
      <vt:lpstr>Apprendimento online e lavoro in ambienti dinamici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FIPL</dc:creator>
  <cp:lastModifiedBy>Betti Cannova</cp:lastModifiedBy>
  <cp:revision>86</cp:revision>
  <dcterms:modified xsi:type="dcterms:W3CDTF">2023-05-31T21:33:05Z</dcterms:modified>
</cp:coreProperties>
</file>