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16"/>
  </p:notesMasterIdLst>
  <p:sldIdLst>
    <p:sldId id="307" r:id="rId2"/>
    <p:sldId id="256" r:id="rId3"/>
    <p:sldId id="258" r:id="rId4"/>
    <p:sldId id="313" r:id="rId5"/>
    <p:sldId id="259" r:id="rId6"/>
    <p:sldId id="263" r:id="rId7"/>
    <p:sldId id="261" r:id="rId8"/>
    <p:sldId id="314" r:id="rId9"/>
    <p:sldId id="260" r:id="rId10"/>
    <p:sldId id="266" r:id="rId11"/>
    <p:sldId id="275" r:id="rId12"/>
    <p:sldId id="310" r:id="rId13"/>
    <p:sldId id="281" r:id="rId14"/>
    <p:sldId id="311" r:id="rId15"/>
  </p:sldIdLst>
  <p:sldSz cx="9144000" cy="5143500" type="screen16x9"/>
  <p:notesSz cx="6858000" cy="9144000"/>
  <p:embeddedFontLst>
    <p:embeddedFont>
      <p:font typeface="Josefin Sans" pitchFamily="2" charset="0"/>
      <p:regular r:id="rId17"/>
      <p:bold r:id="rId18"/>
    </p:embeddedFont>
    <p:embeddedFont>
      <p:font typeface="Montserrat" panose="00000500000000000000" pitchFamily="2" charset="0"/>
      <p:regular r:id="rId19"/>
      <p:bold r:id="rId20"/>
      <p:italic r:id="rId21"/>
      <p:boldItalic r:id="rId22"/>
    </p:embeddedFont>
    <p:embeddedFont>
      <p:font typeface="Noto Sans" panose="020B0502040504020204" pitchFamily="34" charset="0"/>
      <p:regular r:id="rId23"/>
      <p:bold r:id="rId24"/>
      <p:italic r:id="rId25"/>
      <p:boldItalic r:id="rId26"/>
    </p:embeddedFont>
    <p:embeddedFont>
      <p:font typeface="Open Sans" panose="020B0606030504020204" pitchFamily="34" charset="0"/>
      <p:regular r:id="rId27"/>
      <p:bold r:id="rId28"/>
      <p:italic r:id="rId29"/>
      <p:bold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Source Sans Pro" panose="020B0503030403020204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0A19A"/>
    <a:srgbClr val="009FE3"/>
    <a:srgbClr val="E54759"/>
    <a:srgbClr val="F0F0F0"/>
    <a:srgbClr val="AA1D1D"/>
    <a:srgbClr val="D43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FCEF84-C55E-4D1F-B580-EBC38DA8DA1D}" v="48" dt="2022-03-15T11:22:56.247"/>
    <p1510:client id="{C1CA03F9-E177-47CF-9052-181A2E4FEB51}" v="73" dt="2022-03-10T18:38:20.308"/>
    <p1510:client id="{E3AC51E3-E458-4723-86D3-2C5783E7440E}" v="10" dt="2022-03-09T13:20:49.515"/>
    <p1510:client id="{E5A3DC9A-377F-4884-BA6F-71ECB5A9DA62}" v="85" dt="2022-02-17T10:23:30.646"/>
  </p1510:revLst>
</p1510:revInfo>
</file>

<file path=ppt/tableStyles.xml><?xml version="1.0" encoding="utf-8"?>
<a:tblStyleLst xmlns:a="http://schemas.openxmlformats.org/drawingml/2006/main" def="{03D50EAF-3163-4F20-88ED-F5F79476F2F4}">
  <a:tblStyle styleId="{03D50EAF-3163-4F20-88ED-F5F79476F2F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86" autoAdjust="0"/>
    <p:restoredTop sz="94599"/>
  </p:normalViewPr>
  <p:slideViewPr>
    <p:cSldViewPr snapToGrid="0">
      <p:cViewPr varScale="1">
        <p:scale>
          <a:sx n="105" d="100"/>
          <a:sy n="105" d="100"/>
        </p:scale>
        <p:origin x="8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presProps" Target="presProps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23c2e0530_1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23c2e0530_1_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g623c2e0530_1_7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8" name="Google Shape;838;g623c2e0530_1_7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g642a0cf463_2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Google Shape;974;g642a0cf463_2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623c2e0530_1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623c2e0530_1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623c2e0530_1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623c2e0530_1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090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23c2e0530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23c2e0530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642a0cf463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642a0cf463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623c2e0530_1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623c2e0530_1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623c2e0530_1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623c2e0530_1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8605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623c2e0530_1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623c2e0530_1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623c2e0530_1_5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623c2e0530_1_5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709968" y="0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3535716" y="1862938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0" y="4042"/>
            <a:ext cx="5996055" cy="4459748"/>
          </a:xfrm>
          <a:custGeom>
            <a:avLst/>
            <a:gdLst/>
            <a:ahLst/>
            <a:cxnLst/>
            <a:rect l="l" t="t" r="r" b="b"/>
            <a:pathLst>
              <a:path w="121630" h="90466" extrusionOk="0">
                <a:moveTo>
                  <a:pt x="1" y="1"/>
                </a:moveTo>
                <a:lnTo>
                  <a:pt x="1" y="89520"/>
                </a:lnTo>
                <a:cubicBezTo>
                  <a:pt x="2415" y="90107"/>
                  <a:pt x="5391" y="90466"/>
                  <a:pt x="8641" y="90466"/>
                </a:cubicBezTo>
                <a:cubicBezTo>
                  <a:pt x="21536" y="90466"/>
                  <a:pt x="38723" y="84819"/>
                  <a:pt x="42056" y="65440"/>
                </a:cubicBezTo>
                <a:cubicBezTo>
                  <a:pt x="45105" y="47715"/>
                  <a:pt x="48968" y="43796"/>
                  <a:pt x="57073" y="43796"/>
                </a:cubicBezTo>
                <a:cubicBezTo>
                  <a:pt x="63200" y="43796"/>
                  <a:pt x="71751" y="46035"/>
                  <a:pt x="84206" y="46243"/>
                </a:cubicBezTo>
                <a:cubicBezTo>
                  <a:pt x="84456" y="46247"/>
                  <a:pt x="84703" y="46249"/>
                  <a:pt x="84948" y="46249"/>
                </a:cubicBezTo>
                <a:cubicBezTo>
                  <a:pt x="121629" y="46249"/>
                  <a:pt x="111539" y="1"/>
                  <a:pt x="111539" y="1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720000" y="1683965"/>
            <a:ext cx="5045700" cy="234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6205575" y="3547225"/>
            <a:ext cx="221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BLANK_1_1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0" scaled="0"/>
        </a:gra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/>
          <p:nvPr/>
        </p:nvSpPr>
        <p:spPr>
          <a:xfrm>
            <a:off x="2709980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6"/>
          <p:cNvSpPr/>
          <p:nvPr/>
        </p:nvSpPr>
        <p:spPr>
          <a:xfrm>
            <a:off x="13" y="4067"/>
            <a:ext cx="5996055" cy="4459748"/>
          </a:xfrm>
          <a:custGeom>
            <a:avLst/>
            <a:gdLst/>
            <a:ahLst/>
            <a:cxnLst/>
            <a:rect l="l" t="t" r="r" b="b"/>
            <a:pathLst>
              <a:path w="121630" h="90466" extrusionOk="0">
                <a:moveTo>
                  <a:pt x="1" y="1"/>
                </a:moveTo>
                <a:lnTo>
                  <a:pt x="1" y="89520"/>
                </a:lnTo>
                <a:cubicBezTo>
                  <a:pt x="2415" y="90107"/>
                  <a:pt x="5391" y="90466"/>
                  <a:pt x="8641" y="90466"/>
                </a:cubicBezTo>
                <a:cubicBezTo>
                  <a:pt x="21536" y="90466"/>
                  <a:pt x="38723" y="84819"/>
                  <a:pt x="42056" y="65440"/>
                </a:cubicBezTo>
                <a:cubicBezTo>
                  <a:pt x="45105" y="47715"/>
                  <a:pt x="48968" y="43796"/>
                  <a:pt x="57073" y="43796"/>
                </a:cubicBezTo>
                <a:cubicBezTo>
                  <a:pt x="63200" y="43796"/>
                  <a:pt x="71751" y="46035"/>
                  <a:pt x="84206" y="46243"/>
                </a:cubicBezTo>
                <a:cubicBezTo>
                  <a:pt x="84456" y="46247"/>
                  <a:pt x="84703" y="46249"/>
                  <a:pt x="84948" y="46249"/>
                </a:cubicBezTo>
                <a:cubicBezTo>
                  <a:pt x="121629" y="46249"/>
                  <a:pt x="111539" y="1"/>
                  <a:pt x="111539" y="1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6"/>
          <p:cNvSpPr/>
          <p:nvPr/>
        </p:nvSpPr>
        <p:spPr>
          <a:xfrm>
            <a:off x="0" y="25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6"/>
          <p:cNvSpPr/>
          <p:nvPr/>
        </p:nvSpPr>
        <p:spPr>
          <a:xfrm>
            <a:off x="3535716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title"/>
          </p:nvPr>
        </p:nvSpPr>
        <p:spPr>
          <a:xfrm>
            <a:off x="1560825" y="1587425"/>
            <a:ext cx="2799000" cy="4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i="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subTitle" idx="1"/>
          </p:nvPr>
        </p:nvSpPr>
        <p:spPr>
          <a:xfrm>
            <a:off x="2355900" y="1874500"/>
            <a:ext cx="2003700" cy="6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91" name="Google Shape;91;p16"/>
          <p:cNvSpPr txBox="1">
            <a:spLocks noGrp="1"/>
          </p:cNvSpPr>
          <p:nvPr>
            <p:ph type="title" idx="2"/>
          </p:nvPr>
        </p:nvSpPr>
        <p:spPr>
          <a:xfrm>
            <a:off x="4784275" y="1587400"/>
            <a:ext cx="2799000" cy="4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2" name="Google Shape;92;p16"/>
          <p:cNvSpPr txBox="1">
            <a:spLocks noGrp="1"/>
          </p:cNvSpPr>
          <p:nvPr>
            <p:ph type="subTitle" idx="3"/>
          </p:nvPr>
        </p:nvSpPr>
        <p:spPr>
          <a:xfrm>
            <a:off x="4784275" y="1874500"/>
            <a:ext cx="1917900" cy="6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93" name="Google Shape;93;p16"/>
          <p:cNvSpPr txBox="1">
            <a:spLocks noGrp="1"/>
          </p:cNvSpPr>
          <p:nvPr>
            <p:ph type="title" idx="4"/>
          </p:nvPr>
        </p:nvSpPr>
        <p:spPr>
          <a:xfrm>
            <a:off x="4784275" y="3110125"/>
            <a:ext cx="2799000" cy="4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subTitle" idx="5"/>
          </p:nvPr>
        </p:nvSpPr>
        <p:spPr>
          <a:xfrm>
            <a:off x="4784275" y="3397225"/>
            <a:ext cx="1917900" cy="6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95" name="Google Shape;95;p16"/>
          <p:cNvSpPr txBox="1">
            <a:spLocks noGrp="1"/>
          </p:cNvSpPr>
          <p:nvPr>
            <p:ph type="title" idx="6"/>
          </p:nvPr>
        </p:nvSpPr>
        <p:spPr>
          <a:xfrm>
            <a:off x="1560900" y="3110150"/>
            <a:ext cx="2799000" cy="4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i="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7"/>
          </p:nvPr>
        </p:nvSpPr>
        <p:spPr>
          <a:xfrm>
            <a:off x="2355900" y="3397225"/>
            <a:ext cx="2003700" cy="6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8" hasCustomPrompt="1"/>
          </p:nvPr>
        </p:nvSpPr>
        <p:spPr>
          <a:xfrm>
            <a:off x="717604" y="1363904"/>
            <a:ext cx="1028700" cy="5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8" name="Google Shape;98;p16"/>
          <p:cNvSpPr txBox="1">
            <a:spLocks noGrp="1"/>
          </p:cNvSpPr>
          <p:nvPr>
            <p:ph type="title" idx="9" hasCustomPrompt="1"/>
          </p:nvPr>
        </p:nvSpPr>
        <p:spPr>
          <a:xfrm>
            <a:off x="7393940" y="1363904"/>
            <a:ext cx="1028700" cy="5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13" hasCustomPrompt="1"/>
          </p:nvPr>
        </p:nvSpPr>
        <p:spPr>
          <a:xfrm>
            <a:off x="717604" y="2885223"/>
            <a:ext cx="1028700" cy="5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00" name="Google Shape;100;p16"/>
          <p:cNvSpPr txBox="1">
            <a:spLocks noGrp="1"/>
          </p:cNvSpPr>
          <p:nvPr>
            <p:ph type="title" idx="14" hasCustomPrompt="1"/>
          </p:nvPr>
        </p:nvSpPr>
        <p:spPr>
          <a:xfrm>
            <a:off x="7393940" y="2885223"/>
            <a:ext cx="1028700" cy="5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">
  <p:cSld name="BLANK_1_1_1"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/>
          <p:nvPr/>
        </p:nvSpPr>
        <p:spPr>
          <a:xfrm flipH="1">
            <a:off x="3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7"/>
          <p:cNvSpPr/>
          <p:nvPr/>
        </p:nvSpPr>
        <p:spPr>
          <a:xfrm flipH="1">
            <a:off x="3147929" y="4067"/>
            <a:ext cx="5996055" cy="4459748"/>
          </a:xfrm>
          <a:custGeom>
            <a:avLst/>
            <a:gdLst/>
            <a:ahLst/>
            <a:cxnLst/>
            <a:rect l="l" t="t" r="r" b="b"/>
            <a:pathLst>
              <a:path w="121630" h="90466" extrusionOk="0">
                <a:moveTo>
                  <a:pt x="1" y="1"/>
                </a:moveTo>
                <a:lnTo>
                  <a:pt x="1" y="89520"/>
                </a:lnTo>
                <a:cubicBezTo>
                  <a:pt x="2415" y="90107"/>
                  <a:pt x="5391" y="90466"/>
                  <a:pt x="8641" y="90466"/>
                </a:cubicBezTo>
                <a:cubicBezTo>
                  <a:pt x="21536" y="90466"/>
                  <a:pt x="38723" y="84819"/>
                  <a:pt x="42056" y="65440"/>
                </a:cubicBezTo>
                <a:cubicBezTo>
                  <a:pt x="45105" y="47715"/>
                  <a:pt x="48968" y="43796"/>
                  <a:pt x="57073" y="43796"/>
                </a:cubicBezTo>
                <a:cubicBezTo>
                  <a:pt x="63200" y="43796"/>
                  <a:pt x="71751" y="46035"/>
                  <a:pt x="84206" y="46243"/>
                </a:cubicBezTo>
                <a:cubicBezTo>
                  <a:pt x="84456" y="46247"/>
                  <a:pt x="84703" y="46249"/>
                  <a:pt x="84948" y="46249"/>
                </a:cubicBezTo>
                <a:cubicBezTo>
                  <a:pt x="121629" y="46249"/>
                  <a:pt x="111539" y="1"/>
                  <a:pt x="111539" y="1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7"/>
          <p:cNvSpPr/>
          <p:nvPr/>
        </p:nvSpPr>
        <p:spPr>
          <a:xfrm flipH="1">
            <a:off x="0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lt2"/>
              </a:gs>
              <a:gs pos="100000">
                <a:schemeClr val="dk1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7"/>
          <p:cNvSpPr txBox="1">
            <a:spLocks noGrp="1"/>
          </p:cNvSpPr>
          <p:nvPr>
            <p:ph type="title"/>
          </p:nvPr>
        </p:nvSpPr>
        <p:spPr>
          <a:xfrm flipH="1">
            <a:off x="720000" y="1233175"/>
            <a:ext cx="45297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6" name="Google Shape;106;p17"/>
          <p:cNvSpPr txBox="1">
            <a:spLocks noGrp="1"/>
          </p:cNvSpPr>
          <p:nvPr>
            <p:ph type="subTitle" idx="1"/>
          </p:nvPr>
        </p:nvSpPr>
        <p:spPr>
          <a:xfrm flipH="1">
            <a:off x="720000" y="2715475"/>
            <a:ext cx="2909400" cy="7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/>
          <p:nvPr/>
        </p:nvSpPr>
        <p:spPr>
          <a:xfrm>
            <a:off x="2709980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1"/>
          <p:cNvSpPr/>
          <p:nvPr/>
        </p:nvSpPr>
        <p:spPr>
          <a:xfrm>
            <a:off x="3535716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1"/>
          <p:cNvSpPr/>
          <p:nvPr/>
        </p:nvSpPr>
        <p:spPr>
          <a:xfrm>
            <a:off x="0" y="25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1"/>
          <p:cNvSpPr txBox="1">
            <a:spLocks noGrp="1"/>
          </p:cNvSpPr>
          <p:nvPr>
            <p:ph type="subTitle" idx="1"/>
          </p:nvPr>
        </p:nvSpPr>
        <p:spPr>
          <a:xfrm>
            <a:off x="4592775" y="1376337"/>
            <a:ext cx="3828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132" name="Google Shape;132;p21"/>
          <p:cNvSpPr txBox="1">
            <a:spLocks noGrp="1"/>
          </p:cNvSpPr>
          <p:nvPr>
            <p:ph type="subTitle" idx="2"/>
          </p:nvPr>
        </p:nvSpPr>
        <p:spPr>
          <a:xfrm>
            <a:off x="4592775" y="2572131"/>
            <a:ext cx="3828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133" name="Google Shape;133;p21"/>
          <p:cNvSpPr txBox="1">
            <a:spLocks noGrp="1"/>
          </p:cNvSpPr>
          <p:nvPr>
            <p:ph type="subTitle" idx="3"/>
          </p:nvPr>
        </p:nvSpPr>
        <p:spPr>
          <a:xfrm>
            <a:off x="4592775" y="3769662"/>
            <a:ext cx="3828000" cy="3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134" name="Google Shape;134;p21"/>
          <p:cNvSpPr txBox="1">
            <a:spLocks noGrp="1"/>
          </p:cNvSpPr>
          <p:nvPr>
            <p:ph type="title" hasCustomPrompt="1"/>
          </p:nvPr>
        </p:nvSpPr>
        <p:spPr>
          <a:xfrm>
            <a:off x="4592775" y="791737"/>
            <a:ext cx="3828000" cy="69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135" name="Google Shape;135;p21"/>
          <p:cNvSpPr txBox="1">
            <a:spLocks noGrp="1"/>
          </p:cNvSpPr>
          <p:nvPr>
            <p:ph type="title" idx="4" hasCustomPrompt="1"/>
          </p:nvPr>
        </p:nvSpPr>
        <p:spPr>
          <a:xfrm>
            <a:off x="4592775" y="2003410"/>
            <a:ext cx="3828000" cy="69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136" name="Google Shape;136;p21"/>
          <p:cNvSpPr txBox="1">
            <a:spLocks noGrp="1"/>
          </p:cNvSpPr>
          <p:nvPr>
            <p:ph type="title" idx="5" hasCustomPrompt="1"/>
          </p:nvPr>
        </p:nvSpPr>
        <p:spPr>
          <a:xfrm>
            <a:off x="4592775" y="3199210"/>
            <a:ext cx="3828000" cy="69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_1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2698631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2709980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13" y="4067"/>
            <a:ext cx="5996055" cy="4459748"/>
          </a:xfrm>
          <a:custGeom>
            <a:avLst/>
            <a:gdLst/>
            <a:ahLst/>
            <a:cxnLst/>
            <a:rect l="l" t="t" r="r" b="b"/>
            <a:pathLst>
              <a:path w="121630" h="90466" extrusionOk="0">
                <a:moveTo>
                  <a:pt x="1" y="1"/>
                </a:moveTo>
                <a:lnTo>
                  <a:pt x="1" y="89520"/>
                </a:lnTo>
                <a:cubicBezTo>
                  <a:pt x="2415" y="90107"/>
                  <a:pt x="5391" y="90466"/>
                  <a:pt x="8641" y="90466"/>
                </a:cubicBezTo>
                <a:cubicBezTo>
                  <a:pt x="21536" y="90466"/>
                  <a:pt x="38723" y="84819"/>
                  <a:pt x="42056" y="65440"/>
                </a:cubicBezTo>
                <a:cubicBezTo>
                  <a:pt x="45105" y="47715"/>
                  <a:pt x="48968" y="43796"/>
                  <a:pt x="57073" y="43796"/>
                </a:cubicBezTo>
                <a:cubicBezTo>
                  <a:pt x="63200" y="43796"/>
                  <a:pt x="71751" y="46035"/>
                  <a:pt x="84206" y="46243"/>
                </a:cubicBezTo>
                <a:cubicBezTo>
                  <a:pt x="84456" y="46247"/>
                  <a:pt x="84703" y="46249"/>
                  <a:pt x="84948" y="46249"/>
                </a:cubicBezTo>
                <a:cubicBezTo>
                  <a:pt x="121629" y="46249"/>
                  <a:pt x="111539" y="1"/>
                  <a:pt x="111539" y="1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0" y="25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3535716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5573475" y="1621225"/>
            <a:ext cx="28473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634100" y="2571750"/>
            <a:ext cx="3786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160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/>
          <p:nvPr/>
        </p:nvSpPr>
        <p:spPr>
          <a:xfrm flipH="1">
            <a:off x="3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/>
          <p:nvPr/>
        </p:nvSpPr>
        <p:spPr>
          <a:xfrm flipH="1">
            <a:off x="0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5"/>
          <p:cNvSpPr/>
          <p:nvPr/>
        </p:nvSpPr>
        <p:spPr>
          <a:xfrm flipH="1">
            <a:off x="3881932" y="25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743925" y="1003925"/>
            <a:ext cx="6270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1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1"/>
          </p:nvPr>
        </p:nvSpPr>
        <p:spPr>
          <a:xfrm>
            <a:off x="1075150" y="3250525"/>
            <a:ext cx="3244200" cy="1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35" name="Google Shape;35;p5"/>
          <p:cNvSpPr txBox="1">
            <a:spLocks noGrp="1"/>
          </p:cNvSpPr>
          <p:nvPr>
            <p:ph type="title" idx="2"/>
          </p:nvPr>
        </p:nvSpPr>
        <p:spPr>
          <a:xfrm>
            <a:off x="1941537" y="2848837"/>
            <a:ext cx="1515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3"/>
          </p:nvPr>
        </p:nvSpPr>
        <p:spPr>
          <a:xfrm>
            <a:off x="4848600" y="3250525"/>
            <a:ext cx="3244200" cy="1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37" name="Google Shape;37;p5"/>
          <p:cNvSpPr txBox="1">
            <a:spLocks noGrp="1"/>
          </p:cNvSpPr>
          <p:nvPr>
            <p:ph type="title" idx="4"/>
          </p:nvPr>
        </p:nvSpPr>
        <p:spPr>
          <a:xfrm>
            <a:off x="5715037" y="2848837"/>
            <a:ext cx="1515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i="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0" scaled="0"/>
        </a:gra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/>
          <p:nvPr/>
        </p:nvSpPr>
        <p:spPr>
          <a:xfrm flipH="1">
            <a:off x="3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6"/>
          <p:cNvSpPr/>
          <p:nvPr/>
        </p:nvSpPr>
        <p:spPr>
          <a:xfrm flipH="1">
            <a:off x="0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6"/>
          <p:cNvSpPr/>
          <p:nvPr/>
        </p:nvSpPr>
        <p:spPr>
          <a:xfrm flipH="1">
            <a:off x="3881932" y="25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720000" y="1003925"/>
            <a:ext cx="36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2139925" y="1712225"/>
            <a:ext cx="4864200" cy="164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3" name="Google Shape;53;p9"/>
          <p:cNvSpPr/>
          <p:nvPr/>
        </p:nvSpPr>
        <p:spPr>
          <a:xfrm flipH="1">
            <a:off x="-9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"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/>
          <p:nvPr/>
        </p:nvSpPr>
        <p:spPr>
          <a:xfrm flipH="1">
            <a:off x="3" y="25"/>
            <a:ext cx="6434014" cy="5143405"/>
          </a:xfrm>
          <a:custGeom>
            <a:avLst/>
            <a:gdLst/>
            <a:ahLst/>
            <a:cxnLst/>
            <a:rect l="l" t="t" r="r" b="b"/>
            <a:pathLst>
              <a:path w="130514" h="104334" extrusionOk="0">
                <a:moveTo>
                  <a:pt x="100994" y="0"/>
                </a:moveTo>
                <a:cubicBezTo>
                  <a:pt x="100994" y="0"/>
                  <a:pt x="86231" y="3585"/>
                  <a:pt x="91811" y="31162"/>
                </a:cubicBezTo>
                <a:cubicBezTo>
                  <a:pt x="96364" y="53637"/>
                  <a:pt x="94006" y="81607"/>
                  <a:pt x="66172" y="81607"/>
                </a:cubicBezTo>
                <a:cubicBezTo>
                  <a:pt x="65925" y="81607"/>
                  <a:pt x="65676" y="81604"/>
                  <a:pt x="65425" y="81600"/>
                </a:cubicBezTo>
                <a:cubicBezTo>
                  <a:pt x="55492" y="81425"/>
                  <a:pt x="44349" y="76049"/>
                  <a:pt x="33001" y="76049"/>
                </a:cubicBezTo>
                <a:cubicBezTo>
                  <a:pt x="27645" y="76049"/>
                  <a:pt x="22243" y="77246"/>
                  <a:pt x="16902" y="80753"/>
                </a:cubicBezTo>
                <a:cubicBezTo>
                  <a:pt x="2879" y="89963"/>
                  <a:pt x="1" y="104334"/>
                  <a:pt x="1" y="104334"/>
                </a:cubicBezTo>
                <a:lnTo>
                  <a:pt x="130513" y="104334"/>
                </a:lnTo>
                <a:lnTo>
                  <a:pt x="130513" y="0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5"/>
          <p:cNvSpPr/>
          <p:nvPr/>
        </p:nvSpPr>
        <p:spPr>
          <a:xfrm flipH="1">
            <a:off x="3147929" y="4067"/>
            <a:ext cx="5996055" cy="4459748"/>
          </a:xfrm>
          <a:custGeom>
            <a:avLst/>
            <a:gdLst/>
            <a:ahLst/>
            <a:cxnLst/>
            <a:rect l="l" t="t" r="r" b="b"/>
            <a:pathLst>
              <a:path w="121630" h="90466" extrusionOk="0">
                <a:moveTo>
                  <a:pt x="1" y="1"/>
                </a:moveTo>
                <a:lnTo>
                  <a:pt x="1" y="89520"/>
                </a:lnTo>
                <a:cubicBezTo>
                  <a:pt x="2415" y="90107"/>
                  <a:pt x="5391" y="90466"/>
                  <a:pt x="8641" y="90466"/>
                </a:cubicBezTo>
                <a:cubicBezTo>
                  <a:pt x="21536" y="90466"/>
                  <a:pt x="38723" y="84819"/>
                  <a:pt x="42056" y="65440"/>
                </a:cubicBezTo>
                <a:cubicBezTo>
                  <a:pt x="45105" y="47715"/>
                  <a:pt x="48968" y="43796"/>
                  <a:pt x="57073" y="43796"/>
                </a:cubicBezTo>
                <a:cubicBezTo>
                  <a:pt x="63200" y="43796"/>
                  <a:pt x="71751" y="46035"/>
                  <a:pt x="84206" y="46243"/>
                </a:cubicBezTo>
                <a:cubicBezTo>
                  <a:pt x="84456" y="46247"/>
                  <a:pt x="84703" y="46249"/>
                  <a:pt x="84948" y="46249"/>
                </a:cubicBezTo>
                <a:cubicBezTo>
                  <a:pt x="121629" y="46249"/>
                  <a:pt x="111539" y="1"/>
                  <a:pt x="111539" y="1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5"/>
          <p:cNvSpPr/>
          <p:nvPr/>
        </p:nvSpPr>
        <p:spPr>
          <a:xfrm flipH="1">
            <a:off x="3881932" y="25"/>
            <a:ext cx="5262064" cy="3072467"/>
          </a:xfrm>
          <a:custGeom>
            <a:avLst/>
            <a:gdLst/>
            <a:ahLst/>
            <a:cxnLst/>
            <a:rect l="l" t="t" r="r" b="b"/>
            <a:pathLst>
              <a:path w="106741" h="62325" extrusionOk="0">
                <a:moveTo>
                  <a:pt x="106740" y="0"/>
                </a:moveTo>
                <a:lnTo>
                  <a:pt x="1" y="83"/>
                </a:lnTo>
                <a:lnTo>
                  <a:pt x="1" y="61346"/>
                </a:lnTo>
                <a:cubicBezTo>
                  <a:pt x="1" y="61346"/>
                  <a:pt x="3546" y="62324"/>
                  <a:pt x="8431" y="62324"/>
                </a:cubicBezTo>
                <a:cubicBezTo>
                  <a:pt x="17345" y="62324"/>
                  <a:pt x="30721" y="59067"/>
                  <a:pt x="35169" y="40668"/>
                </a:cubicBezTo>
                <a:cubicBezTo>
                  <a:pt x="39815" y="21454"/>
                  <a:pt x="48059" y="15875"/>
                  <a:pt x="55684" y="15875"/>
                </a:cubicBezTo>
                <a:cubicBezTo>
                  <a:pt x="59361" y="15875"/>
                  <a:pt x="62895" y="17173"/>
                  <a:pt x="65811" y="18864"/>
                </a:cubicBezTo>
                <a:cubicBezTo>
                  <a:pt x="71333" y="22067"/>
                  <a:pt x="77411" y="23685"/>
                  <a:pt x="83155" y="23685"/>
                </a:cubicBezTo>
                <a:cubicBezTo>
                  <a:pt x="95750" y="23685"/>
                  <a:pt x="106740" y="15906"/>
                  <a:pt x="106740" y="0"/>
                </a:cubicBez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5"/>
          <p:cNvSpPr/>
          <p:nvPr/>
        </p:nvSpPr>
        <p:spPr>
          <a:xfrm flipH="1">
            <a:off x="0" y="1862963"/>
            <a:ext cx="5608281" cy="3280502"/>
          </a:xfrm>
          <a:custGeom>
            <a:avLst/>
            <a:gdLst/>
            <a:ahLst/>
            <a:cxnLst/>
            <a:rect l="l" t="t" r="r" b="b"/>
            <a:pathLst>
              <a:path w="113764" h="66545" extrusionOk="0">
                <a:moveTo>
                  <a:pt x="113763" y="1"/>
                </a:moveTo>
                <a:cubicBezTo>
                  <a:pt x="113763" y="1"/>
                  <a:pt x="94363" y="5103"/>
                  <a:pt x="77775" y="33272"/>
                </a:cubicBezTo>
                <a:cubicBezTo>
                  <a:pt x="67864" y="50104"/>
                  <a:pt x="57286" y="53491"/>
                  <a:pt x="45819" y="53491"/>
                </a:cubicBezTo>
                <a:cubicBezTo>
                  <a:pt x="38095" y="53491"/>
                  <a:pt x="29967" y="51954"/>
                  <a:pt x="21367" y="51954"/>
                </a:cubicBezTo>
                <a:cubicBezTo>
                  <a:pt x="0" y="51954"/>
                  <a:pt x="792" y="66545"/>
                  <a:pt x="792" y="66545"/>
                </a:cubicBezTo>
                <a:lnTo>
                  <a:pt x="113763" y="66545"/>
                </a:lnTo>
                <a:lnTo>
                  <a:pt x="113763" y="1"/>
                </a:lnTo>
                <a:close/>
              </a:path>
            </a:pathLst>
          </a:custGeom>
          <a:gradFill>
            <a:gsLst>
              <a:gs pos="0">
                <a:schemeClr val="dk1"/>
              </a:gs>
              <a:gs pos="100000">
                <a:schemeClr val="l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title"/>
          </p:nvPr>
        </p:nvSpPr>
        <p:spPr>
          <a:xfrm>
            <a:off x="3456150" y="3172325"/>
            <a:ext cx="22317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 i="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BenchNine"/>
              <a:buNone/>
              <a:defRPr sz="1300">
                <a:latin typeface="BenchNine"/>
                <a:ea typeface="BenchNine"/>
                <a:cs typeface="BenchNine"/>
                <a:sym typeface="BenchNine"/>
              </a:defRPr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ubTitle" idx="1"/>
          </p:nvPr>
        </p:nvSpPr>
        <p:spPr>
          <a:xfrm>
            <a:off x="1933200" y="2030225"/>
            <a:ext cx="5277600" cy="126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Josefin Sans"/>
              <a:buNone/>
              <a:defRPr sz="2800" b="1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uli"/>
              <a:buChar char="●"/>
              <a:defRPr sz="1800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○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■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●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○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■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●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Char char="○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Muli"/>
              <a:buChar char="■"/>
              <a:defRPr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4" r:id="rId5"/>
    <p:sldLayoutId id="2147483655" r:id="rId6"/>
    <p:sldLayoutId id="2147483657" r:id="rId7"/>
    <p:sldLayoutId id="2147483659" r:id="rId8"/>
    <p:sldLayoutId id="2147483661" r:id="rId9"/>
    <p:sldLayoutId id="2147483662" r:id="rId10"/>
    <p:sldLayoutId id="2147483663" r:id="rId11"/>
    <p:sldLayoutId id="2147483667" r:id="rId12"/>
    <p:sldLayoutId id="214748367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calendar_4_climate_change/?hl=en" TargetMode="External"/><Relationship Id="rId3" Type="http://schemas.openxmlformats.org/officeDocument/2006/relationships/hyperlink" Target="https://www.facebook.com/CC4CErasmusProject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lake surrounded by trees and mountains&#10;&#10;Description automatically generated with medium confidence">
            <a:extLst>
              <a:ext uri="{FF2B5EF4-FFF2-40B4-BE49-F238E27FC236}">
                <a16:creationId xmlns:a16="http://schemas.microsoft.com/office/drawing/2014/main" id="{42210162-9B72-452A-8AEE-4A58136B6D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1000"/>
            <a:grayscl/>
          </a:blip>
          <a:srcRect t="1389" b="23610"/>
          <a:stretch/>
        </p:blipFill>
        <p:spPr>
          <a:xfrm>
            <a:off x="0" y="0"/>
            <a:ext cx="9144000" cy="514349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621EAD-B0AB-43FE-8897-46C0A002121B}"/>
              </a:ext>
            </a:extLst>
          </p:cNvPr>
          <p:cNvSpPr txBox="1">
            <a:spLocks/>
          </p:cNvSpPr>
          <p:nvPr/>
        </p:nvSpPr>
        <p:spPr>
          <a:xfrm>
            <a:off x="1603502" y="2357560"/>
            <a:ext cx="5585974" cy="423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Montserrat"/>
              <a:buNone/>
              <a:defRPr sz="36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Josefin Sans"/>
              <a:buNone/>
              <a:defRPr sz="3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algn="ctr"/>
            <a:r>
              <a:rPr lang="it-IT" sz="2000" b="0" dirty="0">
                <a:solidFill>
                  <a:schemeClr val="tx1">
                    <a:lumMod val="50000"/>
                  </a:schemeClr>
                </a:solidFill>
              </a:rPr>
              <a:t>Presentazione del progetto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AD6F01-BBF9-4D92-922D-26E3E81D57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77261" y="200331"/>
            <a:ext cx="4389478" cy="19102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DD4743-FB46-134A-B53D-458804957968}"/>
              </a:ext>
            </a:extLst>
          </p:cNvPr>
          <p:cNvSpPr txBox="1"/>
          <p:nvPr/>
        </p:nvSpPr>
        <p:spPr>
          <a:xfrm>
            <a:off x="2495261" y="2860755"/>
            <a:ext cx="3802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rgbClr val="262626"/>
                </a:solidFill>
                <a:latin typeface="+mj-lt"/>
              </a:rPr>
              <a:t>Partenariato strategico per l'educazione degli adulti 01-11-2021 - 31-10-2023</a:t>
            </a:r>
            <a:endParaRPr lang="en-IT" sz="1200" dirty="0">
              <a:solidFill>
                <a:srgbClr val="262626"/>
              </a:solidFill>
              <a:latin typeface="+mj-lt"/>
            </a:endParaRPr>
          </a:p>
        </p:txBody>
      </p:sp>
      <p:pic>
        <p:nvPicPr>
          <p:cNvPr id="6" name="Picture 5" descr="Text&#10;&#10;Description automatically generated with medium confidence">
            <a:extLst>
              <a:ext uri="{FF2B5EF4-FFF2-40B4-BE49-F238E27FC236}">
                <a16:creationId xmlns:a16="http://schemas.microsoft.com/office/drawing/2014/main" id="{F6E3BEDD-8736-EF45-9B08-0B19571DB1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3093" y="4321763"/>
            <a:ext cx="2486792" cy="5217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21878-4D42-DB44-981A-E33F1291ECD5}"/>
              </a:ext>
            </a:extLst>
          </p:cNvPr>
          <p:cNvSpPr txBox="1"/>
          <p:nvPr/>
        </p:nvSpPr>
        <p:spPr>
          <a:xfrm>
            <a:off x="2495261" y="3371918"/>
            <a:ext cx="3802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rgbClr val="262626"/>
                </a:solidFill>
                <a:latin typeface="+mj-lt"/>
              </a:rPr>
              <a:t>Accordo Nr.</a:t>
            </a:r>
            <a:br>
              <a:rPr lang="it-IT" sz="1100" dirty="0">
                <a:solidFill>
                  <a:srgbClr val="262626"/>
                </a:solidFill>
                <a:latin typeface="+mj-lt"/>
              </a:rPr>
            </a:br>
            <a:r>
              <a:rPr lang="en-IT" sz="1200" dirty="0">
                <a:solidFill>
                  <a:srgbClr val="262626"/>
                </a:solidFill>
                <a:latin typeface="+mj-lt"/>
              </a:rPr>
              <a:t>2021-1-DE02-KA220-ADU-000035090</a:t>
            </a:r>
          </a:p>
        </p:txBody>
      </p:sp>
    </p:spTree>
    <p:extLst>
      <p:ext uri="{BB962C8B-B14F-4D97-AF65-F5344CB8AC3E}">
        <p14:creationId xmlns:p14="http://schemas.microsoft.com/office/powerpoint/2010/main" val="2345685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8"/>
          <p:cNvSpPr txBox="1">
            <a:spLocks noGrp="1"/>
          </p:cNvSpPr>
          <p:nvPr>
            <p:ph type="title"/>
          </p:nvPr>
        </p:nvSpPr>
        <p:spPr>
          <a:xfrm>
            <a:off x="3577249" y="1238457"/>
            <a:ext cx="4864200" cy="1644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Connettiti con noi</a:t>
            </a:r>
            <a:endParaRPr dirty="0"/>
          </a:p>
        </p:txBody>
      </p:sp>
      <p:grpSp>
        <p:nvGrpSpPr>
          <p:cNvPr id="336" name="Google Shape;336;p38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337" name="Google Shape;337;p38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8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39" name="Google Shape;339;p38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8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E4B4675A-45CE-4EC1-B800-668078150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E04B404-96D8-4B71-BA9B-FB164B0DA1C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2698631" scaled="0"/>
        </a:gradFill>
        <a:effectLst/>
      </p:bgPr>
    </p:bg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47"/>
          <p:cNvSpPr txBox="1">
            <a:spLocks noGrp="1"/>
          </p:cNvSpPr>
          <p:nvPr>
            <p:ph type="title"/>
          </p:nvPr>
        </p:nvSpPr>
        <p:spPr>
          <a:xfrm>
            <a:off x="363300" y="132550"/>
            <a:ext cx="7701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Media Sociali</a:t>
            </a:r>
            <a:endParaRPr sz="3200" dirty="0"/>
          </a:p>
        </p:txBody>
      </p:sp>
      <p:sp>
        <p:nvSpPr>
          <p:cNvPr id="854" name="Google Shape;854;p47"/>
          <p:cNvSpPr txBox="1"/>
          <p:nvPr/>
        </p:nvSpPr>
        <p:spPr>
          <a:xfrm>
            <a:off x="512060" y="3396769"/>
            <a:ext cx="259352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dirty="0">
                <a:solidFill>
                  <a:schemeClr val="lt1"/>
                </a:solidFill>
                <a:latin typeface="Open Sans"/>
                <a:ea typeface="Open Sans"/>
                <a:cs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 Piace / Seguici!</a:t>
            </a:r>
            <a:br>
              <a:rPr lang="en" dirty="0">
                <a:solidFill>
                  <a:schemeClr val="lt1"/>
                </a:solidFill>
                <a:latin typeface="Open Sans"/>
                <a:ea typeface="Open Sans"/>
                <a:cs typeface="Open Sans"/>
              </a:rPr>
            </a:br>
            <a:br>
              <a:rPr lang="en" dirty="0">
                <a:latin typeface="Open Sans"/>
                <a:ea typeface="Open Sans"/>
                <a:cs typeface="Open Sans"/>
              </a:rPr>
            </a:br>
            <a:r>
              <a:rPr lang="en" sz="1100" dirty="0">
                <a:solidFill>
                  <a:schemeClr val="bg1"/>
                </a:solidFill>
                <a:ea typeface="Open Sans"/>
              </a:rPr>
              <a:t>f</a:t>
            </a:r>
            <a:r>
              <a:rPr lang="en" sz="1100" dirty="0">
                <a:solidFill>
                  <a:schemeClr val="bg1"/>
                </a:solidFill>
                <a:ea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acebook.com/CC4CErasmusProject</a:t>
            </a:r>
            <a:endParaRPr lang="en" sz="1100" dirty="0">
              <a:solidFill>
                <a:schemeClr val="bg1"/>
              </a:solidFill>
              <a:latin typeface="Open Sans"/>
              <a:ea typeface="Open Sans"/>
              <a:cs typeface="Open Sans" panose="020B0606030504020204" pitchFamily="34" charset="0"/>
            </a:endParaRPr>
          </a:p>
        </p:txBody>
      </p:sp>
      <p:sp>
        <p:nvSpPr>
          <p:cNvPr id="859" name="Google Shape;859;p47"/>
          <p:cNvSpPr txBox="1"/>
          <p:nvPr/>
        </p:nvSpPr>
        <p:spPr>
          <a:xfrm>
            <a:off x="612343" y="3048661"/>
            <a:ext cx="2162700" cy="2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 dirty="0">
                <a:solidFill>
                  <a:schemeClr val="lt1"/>
                </a:solidFill>
                <a:latin typeface="Montserrat"/>
                <a:ea typeface="Montserrat"/>
                <a:cs typeface="Montserrat"/>
              </a:rPr>
              <a:t>Facebook</a:t>
            </a:r>
          </a:p>
        </p:txBody>
      </p:sp>
      <p:grpSp>
        <p:nvGrpSpPr>
          <p:cNvPr id="860" name="Google Shape;860;p47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861" name="Google Shape;861;p47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>
                <a:alpha val="5134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47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47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47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9" name="Picture 28" descr="Text&#10;&#10;Description automatically generated with medium confidence">
            <a:extLst>
              <a:ext uri="{FF2B5EF4-FFF2-40B4-BE49-F238E27FC236}">
                <a16:creationId xmlns:a16="http://schemas.microsoft.com/office/drawing/2014/main" id="{60412F7A-4537-4451-B313-273E400D4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30" name="Graphic 10">
            <a:extLst>
              <a:ext uri="{FF2B5EF4-FFF2-40B4-BE49-F238E27FC236}">
                <a16:creationId xmlns:a16="http://schemas.microsoft.com/office/drawing/2014/main" id="{EBC274C0-579B-468B-88EF-E9F24BD313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7" name="Picture 7" descr="Logo&#10;&#10;Description automatically generated">
            <a:extLst>
              <a:ext uri="{FF2B5EF4-FFF2-40B4-BE49-F238E27FC236}">
                <a16:creationId xmlns:a16="http://schemas.microsoft.com/office/drawing/2014/main" id="{501D82A0-A8C5-494C-A95D-129969DBC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907" y="1538403"/>
            <a:ext cx="1345224" cy="1372103"/>
          </a:xfrm>
          <a:prstGeom prst="rect">
            <a:avLst/>
          </a:prstGeom>
        </p:spPr>
      </p:pic>
      <p:pic>
        <p:nvPicPr>
          <p:cNvPr id="8" name="Picture 8" descr="Icon&#10;&#10;Description automatically generated">
            <a:extLst>
              <a:ext uri="{FF2B5EF4-FFF2-40B4-BE49-F238E27FC236}">
                <a16:creationId xmlns:a16="http://schemas.microsoft.com/office/drawing/2014/main" id="{F3925322-B352-49F4-AD06-C5F1D20C77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0208" y="1430948"/>
            <a:ext cx="2743200" cy="1543050"/>
          </a:xfrm>
          <a:prstGeom prst="rect">
            <a:avLst/>
          </a:prstGeom>
        </p:spPr>
      </p:pic>
      <p:sp>
        <p:nvSpPr>
          <p:cNvPr id="20" name="Google Shape;859;p47">
            <a:extLst>
              <a:ext uri="{FF2B5EF4-FFF2-40B4-BE49-F238E27FC236}">
                <a16:creationId xmlns:a16="http://schemas.microsoft.com/office/drawing/2014/main" id="{1D891CDF-61AB-4E3D-AE31-F8D5A0836DF2}"/>
              </a:ext>
            </a:extLst>
          </p:cNvPr>
          <p:cNvSpPr txBox="1"/>
          <p:nvPr/>
        </p:nvSpPr>
        <p:spPr>
          <a:xfrm>
            <a:off x="3707234" y="3048660"/>
            <a:ext cx="2162700" cy="2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b="1" dirty="0">
                <a:solidFill>
                  <a:schemeClr val="lt1"/>
                </a:solidFill>
                <a:latin typeface="Montserrat"/>
                <a:ea typeface="Montserrat"/>
                <a:cs typeface="Montserrat"/>
              </a:rPr>
              <a:t>Instagram</a:t>
            </a:r>
          </a:p>
        </p:txBody>
      </p:sp>
      <p:sp>
        <p:nvSpPr>
          <p:cNvPr id="22" name="Google Shape;854;p47">
            <a:extLst>
              <a:ext uri="{FF2B5EF4-FFF2-40B4-BE49-F238E27FC236}">
                <a16:creationId xmlns:a16="http://schemas.microsoft.com/office/drawing/2014/main" id="{8416E22D-D12A-41E2-83D4-7060E95A24AF}"/>
              </a:ext>
            </a:extLst>
          </p:cNvPr>
          <p:cNvSpPr txBox="1"/>
          <p:nvPr/>
        </p:nvSpPr>
        <p:spPr>
          <a:xfrm>
            <a:off x="3536613" y="3396768"/>
            <a:ext cx="259352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dirty="0">
                <a:solidFill>
                  <a:schemeClr val="lt1"/>
                </a:solidFill>
                <a:latin typeface="Open Sans"/>
                <a:ea typeface="Open Sans"/>
                <a:cs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Seguici!</a:t>
            </a:r>
            <a:br>
              <a:rPr lang="en" dirty="0">
                <a:solidFill>
                  <a:schemeClr val="lt1"/>
                </a:solidFill>
                <a:latin typeface="Open Sans"/>
                <a:ea typeface="Open Sans"/>
                <a:cs typeface="Open Sans"/>
              </a:rPr>
            </a:br>
            <a:br>
              <a:rPr lang="en" dirty="0">
                <a:latin typeface="Open Sans"/>
                <a:ea typeface="Open Sans"/>
                <a:cs typeface="Open Sans"/>
              </a:rPr>
            </a:br>
            <a:r>
              <a:rPr lang="en" sz="1100" dirty="0">
                <a:solidFill>
                  <a:schemeClr val="lt1"/>
                </a:solidFill>
                <a:latin typeface="Open Sans"/>
                <a:ea typeface="Open Sans"/>
                <a:cs typeface="Open San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Calendar_4_climate_change</a:t>
            </a:r>
            <a:endParaRPr lang="en" sz="1100" dirty="0">
              <a:solidFill>
                <a:schemeClr val="lt1"/>
              </a:solidFill>
              <a:ea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19;p37">
            <a:extLst>
              <a:ext uri="{FF2B5EF4-FFF2-40B4-BE49-F238E27FC236}">
                <a16:creationId xmlns:a16="http://schemas.microsoft.com/office/drawing/2014/main" id="{AC98A863-6722-4102-A9AE-5DEAD86460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7340" y="671040"/>
            <a:ext cx="4461300" cy="673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n" dirty="0"/>
              <a:t>Contattaci</a:t>
            </a:r>
            <a:endParaRPr dirty="0"/>
          </a:p>
        </p:txBody>
      </p:sp>
      <p:cxnSp>
        <p:nvCxnSpPr>
          <p:cNvPr id="10" name="Google Shape;329;p37">
            <a:extLst>
              <a:ext uri="{FF2B5EF4-FFF2-40B4-BE49-F238E27FC236}">
                <a16:creationId xmlns:a16="http://schemas.microsoft.com/office/drawing/2014/main" id="{262A0568-74C2-43DD-B36C-6FA1237D5D04}"/>
              </a:ext>
            </a:extLst>
          </p:cNvPr>
          <p:cNvCxnSpPr/>
          <p:nvPr/>
        </p:nvCxnSpPr>
        <p:spPr>
          <a:xfrm>
            <a:off x="703620" y="671848"/>
            <a:ext cx="0" cy="8721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282EF07-64E8-46DF-9A01-F17C52C65B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15000" y="308"/>
            <a:ext cx="3429000" cy="5142883"/>
          </a:xfrm>
          <a:prstGeom prst="rect">
            <a:avLst/>
          </a:prstGeom>
        </p:spPr>
      </p:pic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0FC10BDE-4042-4047-B5CA-381FA9526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grpSp>
        <p:nvGrpSpPr>
          <p:cNvPr id="14" name="Google Shape;978;p53">
            <a:extLst>
              <a:ext uri="{FF2B5EF4-FFF2-40B4-BE49-F238E27FC236}">
                <a16:creationId xmlns:a16="http://schemas.microsoft.com/office/drawing/2014/main" id="{AA3F6921-2906-4CA2-9595-3AE1F7544AE1}"/>
              </a:ext>
            </a:extLst>
          </p:cNvPr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15" name="Google Shape;979;p53">
              <a:extLst>
                <a:ext uri="{FF2B5EF4-FFF2-40B4-BE49-F238E27FC236}">
                  <a16:creationId xmlns:a16="http://schemas.microsoft.com/office/drawing/2014/main" id="{D1F84A7A-FFD3-4B7A-857B-0F39BC844253}"/>
                </a:ext>
              </a:extLst>
            </p:cNvPr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rgbClr val="FFFFFF">
                <a:alpha val="513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80;p53">
              <a:extLst>
                <a:ext uri="{FF2B5EF4-FFF2-40B4-BE49-F238E27FC236}">
                  <a16:creationId xmlns:a16="http://schemas.microsoft.com/office/drawing/2014/main" id="{572DC3D9-8A6C-428F-A6FC-2ADFEFB5A3DE}"/>
                </a:ext>
              </a:extLst>
            </p:cNvPr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81;p53">
              <a:extLst>
                <a:ext uri="{FF2B5EF4-FFF2-40B4-BE49-F238E27FC236}">
                  <a16:creationId xmlns:a16="http://schemas.microsoft.com/office/drawing/2014/main" id="{811C31DF-3DBE-44AB-91DC-60FA625169A7}"/>
                </a:ext>
              </a:extLst>
            </p:cNvPr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82;p53">
              <a:extLst>
                <a:ext uri="{FF2B5EF4-FFF2-40B4-BE49-F238E27FC236}">
                  <a16:creationId xmlns:a16="http://schemas.microsoft.com/office/drawing/2014/main" id="{209C692C-5CFE-409E-AD60-1D1A1A3351F6}"/>
                </a:ext>
              </a:extLst>
            </p:cNvPr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" name="Graphic 10">
            <a:extLst>
              <a:ext uri="{FF2B5EF4-FFF2-40B4-BE49-F238E27FC236}">
                <a16:creationId xmlns:a16="http://schemas.microsoft.com/office/drawing/2014/main" id="{62971679-77B2-486F-B223-055F58DD971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2" name="Graphic 2" descr="Envelope with solid fill">
            <a:extLst>
              <a:ext uri="{FF2B5EF4-FFF2-40B4-BE49-F238E27FC236}">
                <a16:creationId xmlns:a16="http://schemas.microsoft.com/office/drawing/2014/main" id="{B116F5A4-CAB8-4A33-8245-3FE63CD4DC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6814" y="2176096"/>
            <a:ext cx="589086" cy="6066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F255DC-209E-4D3B-9D72-28A53FDB6D4E}"/>
              </a:ext>
            </a:extLst>
          </p:cNvPr>
          <p:cNvSpPr txBox="1"/>
          <p:nvPr/>
        </p:nvSpPr>
        <p:spPr>
          <a:xfrm>
            <a:off x="1538654" y="2325566"/>
            <a:ext cx="2743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"/>
                <a:ea typeface="Roboto"/>
              </a:rPr>
              <a:t>C4CC@alice.ch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316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53"/>
          <p:cNvSpPr txBox="1">
            <a:spLocks noGrp="1"/>
          </p:cNvSpPr>
          <p:nvPr>
            <p:ph type="title"/>
          </p:nvPr>
        </p:nvSpPr>
        <p:spPr>
          <a:xfrm>
            <a:off x="1928843" y="1256615"/>
            <a:ext cx="5139614" cy="164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tx1">
                    <a:lumMod val="50000"/>
                  </a:schemeClr>
                </a:solidFill>
              </a:rPr>
              <a:t>Grazie!</a:t>
            </a:r>
            <a:endParaRPr sz="3600" dirty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978" name="Google Shape;978;p53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979" name="Google Shape;979;p53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rgbClr val="FFFFFF">
                <a:alpha val="513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53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53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53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" name="Picture 9" descr="Text&#10;&#10;Description automatically generated with medium confidence">
            <a:extLst>
              <a:ext uri="{FF2B5EF4-FFF2-40B4-BE49-F238E27FC236}">
                <a16:creationId xmlns:a16="http://schemas.microsoft.com/office/drawing/2014/main" id="{2208E6FA-AE31-4490-B05F-73280199E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197276C-BFA8-4EC5-97E0-C0ECB46D938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4F5A4B1-7930-4D74-99DF-9E21646FA7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96437" y="3106737"/>
            <a:ext cx="5151124" cy="11455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165D8DB-3183-4BE7-A738-31923CAA71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69425" y="891235"/>
            <a:ext cx="3405149" cy="1481852"/>
          </a:xfrm>
          <a:prstGeom prst="rect">
            <a:avLst/>
          </a:prstGeom>
        </p:spPr>
      </p:pic>
      <p:pic>
        <p:nvPicPr>
          <p:cNvPr id="18" name="Picture 17" descr="Text&#10;&#10;Description automatically generated with medium confidence">
            <a:extLst>
              <a:ext uri="{FF2B5EF4-FFF2-40B4-BE49-F238E27FC236}">
                <a16:creationId xmlns:a16="http://schemas.microsoft.com/office/drawing/2014/main" id="{EB747978-8D98-4DC1-9E85-63C00EC4C2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57" y="4738915"/>
            <a:ext cx="1402547" cy="29424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B49A3EE-B0D4-4ECC-8AB8-C8658AE1793C}"/>
              </a:ext>
            </a:extLst>
          </p:cNvPr>
          <p:cNvSpPr txBox="1"/>
          <p:nvPr/>
        </p:nvSpPr>
        <p:spPr>
          <a:xfrm>
            <a:off x="2285998" y="4694608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rtl="0"/>
            <a:r>
              <a:rPr lang="it-IT" sz="800" b="0" i="0" u="none" strike="noStrike" baseline="30000" dirty="0">
                <a:solidFill>
                  <a:srgbClr val="000000"/>
                </a:solidFill>
                <a:latin typeface="Noto Sans" panose="020B0502040504020204" pitchFamily="34"/>
              </a:rPr>
              <a:t>"Il sostegno della Commissione europea a questa pubblicazione non costituisce un'approvazione dei contenuti, che riflettono esclusivamente il punto di vista degli autori, e la Commissione non può essere ritenuta responsabile per l'uso che può essere fatto delle informazioni in essa contenute". Numero del progetto: 2021-1-DE02-KA220-ADU-000035090</a:t>
            </a:r>
            <a:endParaRPr lang="en-GB" sz="800" b="1" i="0" u="none" strike="noStrike" baseline="30000" dirty="0">
              <a:solidFill>
                <a:srgbClr val="000000"/>
              </a:solidFill>
              <a:latin typeface="Noto Sans" panose="020B0502040504020204" pitchFamily="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F557FF-53C4-4CC8-8B1E-871839DB4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57" y="448892"/>
            <a:ext cx="249459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WordVisi_MSFontService"/>
              </a:rPr>
              <a:t>2021-1-DE02-KA220-ADU-00035090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7D2E8E-CE05-4498-8161-33F9239E0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647" y="60067"/>
            <a:ext cx="205505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3" descr="A picture containing text, clipart, vector graphics, sign&#10;&#10;Description automatically generated">
            <a:extLst>
              <a:ext uri="{FF2B5EF4-FFF2-40B4-BE49-F238E27FC236}">
                <a16:creationId xmlns:a16="http://schemas.microsoft.com/office/drawing/2014/main" id="{04988418-DC66-4D50-AAAB-FAD9711287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7469" y="3310305"/>
            <a:ext cx="1380393" cy="219806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DCBC8CB2-945E-4742-8D64-B5FE5306B9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669" y="3236599"/>
            <a:ext cx="1811216" cy="36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10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>
            <a:spLocks noGrp="1"/>
          </p:cNvSpPr>
          <p:nvPr>
            <p:ph type="ctrTitle"/>
          </p:nvPr>
        </p:nvSpPr>
        <p:spPr>
          <a:xfrm>
            <a:off x="834300" y="-882565"/>
            <a:ext cx="5045700" cy="234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 dirty="0"/>
              <a:t>Partner del progetto</a:t>
            </a:r>
            <a:endParaRPr sz="4000" b="1" dirty="0">
              <a:sym typeface="Montserrat"/>
            </a:endParaRPr>
          </a:p>
        </p:txBody>
      </p:sp>
      <p:sp>
        <p:nvSpPr>
          <p:cNvPr id="177" name="Google Shape;177;p28"/>
          <p:cNvSpPr txBox="1">
            <a:spLocks noGrp="1"/>
          </p:cNvSpPr>
          <p:nvPr>
            <p:ph type="subTitle" idx="1"/>
          </p:nvPr>
        </p:nvSpPr>
        <p:spPr>
          <a:xfrm>
            <a:off x="609600" y="1572337"/>
            <a:ext cx="6601685" cy="29654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/>
            <a:r>
              <a:rPr lang="en-GB" noProof="1">
                <a:latin typeface="+mj-lt"/>
              </a:rPr>
              <a:t>Jugendförderverein   Parchim/Lübz e.V. | </a:t>
            </a:r>
            <a:r>
              <a:rPr lang="en-GB" i="1" noProof="1">
                <a:latin typeface="+mj-lt"/>
              </a:rPr>
              <a:t>GERMANIA</a:t>
            </a:r>
            <a:br>
              <a:rPr lang="en-GB" noProof="1">
                <a:latin typeface="+mj-lt"/>
              </a:rPr>
            </a:br>
            <a:br>
              <a:rPr lang="en-GB" noProof="1">
                <a:latin typeface="+mj-lt"/>
              </a:rPr>
            </a:br>
            <a:r>
              <a:rPr lang="en-GB" noProof="1">
                <a:latin typeface="+mj-lt"/>
              </a:rPr>
              <a:t>Future In Perspective | </a:t>
            </a:r>
            <a:r>
              <a:rPr lang="en-GB" i="1" noProof="1">
                <a:latin typeface="+mj-lt"/>
              </a:rPr>
              <a:t>IRLANDA</a:t>
            </a:r>
          </a:p>
          <a:p>
            <a:pPr marL="0" lvl="0" indent="0" algn="l"/>
            <a:endParaRPr lang="en-GB" noProof="1">
              <a:solidFill>
                <a:schemeClr val="bg1"/>
              </a:solidFill>
              <a:latin typeface="+mj-lt"/>
              <a:sym typeface="Muli"/>
            </a:endParaRPr>
          </a:p>
          <a:p>
            <a:pPr marL="0" lvl="0" indent="0" algn="l"/>
            <a:r>
              <a:rPr lang="en-GB" noProof="1">
                <a:latin typeface="+mj-lt"/>
              </a:rPr>
              <a:t>CSI Center for Social Innovation Ltd - </a:t>
            </a:r>
            <a:r>
              <a:rPr lang="en-GB" i="1" noProof="1">
                <a:latin typeface="+mj-lt"/>
              </a:rPr>
              <a:t>CIPRO</a:t>
            </a:r>
          </a:p>
          <a:p>
            <a:pPr marL="0" lvl="0" indent="0" algn="l"/>
            <a:endParaRPr lang="en-GB" noProof="1">
              <a:solidFill>
                <a:schemeClr val="bg1"/>
              </a:solidFill>
              <a:latin typeface="+mj-lt"/>
              <a:sym typeface="Muli"/>
            </a:endParaRPr>
          </a:p>
          <a:p>
            <a:pPr marL="0" lvl="0" indent="0" algn="l"/>
            <a:r>
              <a:rPr lang="en-GB" noProof="1">
                <a:solidFill>
                  <a:schemeClr val="bg1"/>
                </a:solidFill>
                <a:latin typeface="+mj-lt"/>
              </a:rPr>
              <a:t>Skills Zone Malta | </a:t>
            </a:r>
            <a:r>
              <a:rPr lang="en-GB" i="1" noProof="1">
                <a:solidFill>
                  <a:schemeClr val="bg1"/>
                </a:solidFill>
                <a:latin typeface="+mj-lt"/>
              </a:rPr>
              <a:t>MALTA</a:t>
            </a:r>
          </a:p>
          <a:p>
            <a:pPr marL="0" lvl="0" indent="0" algn="l"/>
            <a:endParaRPr lang="en-GB" noProof="1">
              <a:solidFill>
                <a:schemeClr val="bg1"/>
              </a:solidFill>
              <a:latin typeface="+mj-lt"/>
              <a:sym typeface="Muli"/>
            </a:endParaRPr>
          </a:p>
          <a:p>
            <a:pPr marL="0" lvl="0" indent="0" algn="l"/>
            <a:r>
              <a:rPr lang="en-GB" noProof="1">
                <a:latin typeface="+mj-lt"/>
              </a:rPr>
              <a:t>Ustanova za obrazovanje odraslih Dante | </a:t>
            </a:r>
            <a:r>
              <a:rPr lang="en-GB" i="1" noProof="1">
                <a:latin typeface="+mj-lt"/>
              </a:rPr>
              <a:t>CROAZIA</a:t>
            </a:r>
            <a:br>
              <a:rPr lang="en-GB" noProof="1">
                <a:latin typeface="+mj-lt"/>
              </a:rPr>
            </a:br>
            <a:br>
              <a:rPr lang="en-GB" noProof="1">
                <a:latin typeface="+mj-lt"/>
              </a:rPr>
            </a:br>
            <a:r>
              <a:rPr lang="en-GB" noProof="1">
                <a:latin typeface="+mj-lt"/>
              </a:rPr>
              <a:t>Speha Fresia  Società Cooperativa Impresa Sociale  - ITALIA</a:t>
            </a:r>
            <a:br>
              <a:rPr lang="en-GB" noProof="1">
                <a:latin typeface="+mj-lt"/>
              </a:rPr>
            </a:br>
            <a:br>
              <a:rPr lang="en-GB" noProof="1">
                <a:latin typeface="+mj-lt"/>
              </a:rPr>
            </a:br>
            <a:r>
              <a:rPr lang="en-GB" noProof="1">
                <a:latin typeface="+mj-lt"/>
              </a:rPr>
              <a:t>Asociatia pentru Educatie si Dezvoltare Durabila | </a:t>
            </a:r>
            <a:r>
              <a:rPr lang="en-GB" i="1" noProof="1">
                <a:latin typeface="+mj-lt"/>
              </a:rPr>
              <a:t>ROMANIA</a:t>
            </a:r>
            <a:endParaRPr lang="en-GB" i="1" noProof="1">
              <a:solidFill>
                <a:schemeClr val="bg1"/>
              </a:solidFill>
              <a:latin typeface="+mj-lt"/>
              <a:sym typeface="Muli"/>
            </a:endParaRPr>
          </a:p>
        </p:txBody>
      </p:sp>
      <p:grpSp>
        <p:nvGrpSpPr>
          <p:cNvPr id="178" name="Google Shape;178;p28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179" name="Google Shape;179;p28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8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8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8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84" name="Google Shape;184;p28"/>
          <p:cNvCxnSpPr/>
          <p:nvPr/>
        </p:nvCxnSpPr>
        <p:spPr>
          <a:xfrm>
            <a:off x="720000" y="418900"/>
            <a:ext cx="0" cy="8721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0445AE70-50DF-4FEC-AE66-060A41B994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5337C01-318C-4EF6-9AD2-4DC0D27E6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0"/>
          <p:cNvSpPr txBox="1">
            <a:spLocks noGrp="1"/>
          </p:cNvSpPr>
          <p:nvPr>
            <p:ph type="title"/>
          </p:nvPr>
        </p:nvSpPr>
        <p:spPr>
          <a:xfrm>
            <a:off x="4406550" y="638903"/>
            <a:ext cx="3726406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 L’ISPIRAZIONE</a:t>
            </a:r>
            <a:endParaRPr dirty="0"/>
          </a:p>
        </p:txBody>
      </p:sp>
      <p:sp>
        <p:nvSpPr>
          <p:cNvPr id="201" name="Google Shape;201;p30"/>
          <p:cNvSpPr txBox="1">
            <a:spLocks noGrp="1"/>
          </p:cNvSpPr>
          <p:nvPr>
            <p:ph type="subTitle" idx="1"/>
          </p:nvPr>
        </p:nvSpPr>
        <p:spPr>
          <a:xfrm>
            <a:off x="4406550" y="1480703"/>
            <a:ext cx="3922316" cy="31193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buClr>
                <a:schemeClr val="dk1"/>
              </a:buClr>
              <a:buSzPts val="1100"/>
            </a:pPr>
            <a:r>
              <a:rPr lang="it-IT" dirty="0"/>
              <a:t>Un sondaggio dell’ Eurobarometro condotto dall'Unione Europea nel marzo del 2021 ha rilevato che:</a:t>
            </a:r>
          </a:p>
          <a:p>
            <a:pPr marL="0" lvl="0" indent="0" algn="l">
              <a:buClr>
                <a:schemeClr val="dk1"/>
              </a:buClr>
              <a:buSzPts val="1100"/>
            </a:pPr>
            <a:endParaRPr lang="en-GB" dirty="0"/>
          </a:p>
          <a:p>
            <a:pPr marL="0" lvl="0" indent="0" algn="l">
              <a:buClr>
                <a:schemeClr val="dk1"/>
              </a:buClr>
              <a:buSzPts val="1100"/>
            </a:pPr>
            <a:r>
              <a:rPr lang="it-IT" i="1" dirty="0"/>
              <a:t>Il 93% degli intervistati ritiene che il cambiamento climatico sia un problema serio e il 78% lo considera molto serio. Questo sondaggio dell’ Eurobarometro dimostra che i cittadini europei ritengono che il cambiamento climatico sia il problema più grave che il mondo deve affrontare".</a:t>
            </a:r>
            <a:endParaRPr lang="en-GB" i="1" dirty="0"/>
          </a:p>
        </p:txBody>
      </p:sp>
      <p:grpSp>
        <p:nvGrpSpPr>
          <p:cNvPr id="203" name="Google Shape;203;p30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04" name="Google Shape;204;p30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30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0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0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09" name="Google Shape;209;p30"/>
          <p:cNvCxnSpPr/>
          <p:nvPr/>
        </p:nvCxnSpPr>
        <p:spPr>
          <a:xfrm>
            <a:off x="720000" y="790175"/>
            <a:ext cx="0" cy="8721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C43C8E16-2D93-4444-BDF7-9B695CEDE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4" name="Graphic 10">
            <a:extLst>
              <a:ext uri="{FF2B5EF4-FFF2-40B4-BE49-F238E27FC236}">
                <a16:creationId xmlns:a16="http://schemas.microsoft.com/office/drawing/2014/main" id="{EF19BC35-BDE3-4AA5-B6CA-FBC7E17FB6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46346D-9EFF-E042-B9C7-EE9138FFB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134" y="790175"/>
            <a:ext cx="3103419" cy="3401733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2698631" scaled="0"/>
        </a:gra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0"/>
          <p:cNvSpPr txBox="1">
            <a:spLocks noGrp="1"/>
          </p:cNvSpPr>
          <p:nvPr>
            <p:ph type="subTitle" idx="1"/>
          </p:nvPr>
        </p:nvSpPr>
        <p:spPr>
          <a:xfrm>
            <a:off x="4213800" y="2491041"/>
            <a:ext cx="4387507" cy="22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buClr>
                <a:schemeClr val="dk1"/>
              </a:buClr>
              <a:buSzPts val="1100"/>
            </a:pPr>
            <a:r>
              <a:rPr lang="it-IT" sz="1300" dirty="0"/>
              <a:t>Le persone tendono a pensare di non poter fare nulla contro il cambiamento climatico o che i loro piccoli sforzi non siano importanti, ma gli esperti suggeriscono che nessuna delle due cose è vera!</a:t>
            </a:r>
          </a:p>
          <a:p>
            <a:pPr marL="0" lvl="0" indent="0" algn="l">
              <a:buClr>
                <a:schemeClr val="dk1"/>
              </a:buClr>
              <a:buSzPts val="1100"/>
            </a:pPr>
            <a:endParaRPr lang="en-GB" sz="1300" dirty="0"/>
          </a:p>
          <a:p>
            <a:pPr marL="0" lvl="0" indent="0" algn="l">
              <a:buClr>
                <a:schemeClr val="dk1"/>
              </a:buClr>
              <a:buSzPts val="1100"/>
            </a:pPr>
            <a:r>
              <a:rPr lang="it-IT" sz="1300" dirty="0"/>
              <a:t>È urgente cambiare la comprensione della sfida del cambiamento climatico che tutti noi dobbiamo affrontare e presentare una narrazione positiva e incentrata sull'azione attraverso i social media ed il passaparola.</a:t>
            </a:r>
            <a:endParaRPr lang="en-IE" sz="1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03" name="Google Shape;203;p30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04" name="Google Shape;204;p30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30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0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0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09" name="Google Shape;209;p30"/>
          <p:cNvCxnSpPr/>
          <p:nvPr/>
        </p:nvCxnSpPr>
        <p:spPr>
          <a:xfrm>
            <a:off x="720000" y="790175"/>
            <a:ext cx="0" cy="8721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C43C8E16-2D93-4444-BDF7-9B695CEDE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4" name="Graphic 10">
            <a:extLst>
              <a:ext uri="{FF2B5EF4-FFF2-40B4-BE49-F238E27FC236}">
                <a16:creationId xmlns:a16="http://schemas.microsoft.com/office/drawing/2014/main" id="{EF19BC35-BDE3-4AA5-B6CA-FBC7E17FB6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46346D-9EFF-E042-B9C7-EE9138FFB1D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5134" y="790175"/>
            <a:ext cx="3103419" cy="3914668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E30F978-50C3-1E4F-AC0F-076396DA71F9}"/>
              </a:ext>
            </a:extLst>
          </p:cNvPr>
          <p:cNvSpPr txBox="1"/>
          <p:nvPr/>
        </p:nvSpPr>
        <p:spPr>
          <a:xfrm>
            <a:off x="4203108" y="593781"/>
            <a:ext cx="4210197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b="1" i="0" dirty="0">
                <a:solidFill>
                  <a:schemeClr val="bg2"/>
                </a:solidFill>
                <a:effectLst/>
                <a:latin typeface="+mj-lt"/>
              </a:rPr>
              <a:t>Il riscaldamento globale è già in Atto.</a:t>
            </a:r>
          </a:p>
          <a:p>
            <a:pPr algn="l"/>
            <a:endParaRPr lang="it-IT" b="1" i="0" dirty="0">
              <a:solidFill>
                <a:schemeClr val="bg2"/>
              </a:solidFill>
              <a:effectLst/>
              <a:latin typeface="+mj-lt"/>
            </a:endParaRPr>
          </a:p>
          <a:p>
            <a:pPr algn="l"/>
            <a:r>
              <a:rPr lang="it-IT" b="0" i="0" dirty="0">
                <a:solidFill>
                  <a:schemeClr val="bg2"/>
                </a:solidFill>
                <a:effectLst/>
                <a:latin typeface="+mj-lt"/>
              </a:rPr>
              <a:t>Secondo l'Organizzazione Meteorologica Mondiale, il decennio 2011-2020 è stato il più caldo mai registrato, con il 2020 tra i 3 anni più caldi registrati a livello globale.</a:t>
            </a:r>
            <a:br>
              <a:rPr lang="en-GB" b="0" i="0" dirty="0">
                <a:solidFill>
                  <a:schemeClr val="bg2"/>
                </a:solidFill>
                <a:effectLst/>
                <a:latin typeface="+mj-lt"/>
              </a:rPr>
            </a:br>
            <a:r>
              <a:rPr lang="en-GB" sz="1100" b="1" dirty="0">
                <a:solidFill>
                  <a:schemeClr val="bg2"/>
                </a:solidFill>
                <a:latin typeface="+mj-lt"/>
              </a:rPr>
              <a:t>[SOURCE: World Health Organization website]</a:t>
            </a:r>
            <a:endParaRPr lang="en-GB" sz="1100" b="1" i="0" dirty="0">
              <a:solidFill>
                <a:schemeClr val="bg2"/>
              </a:solidFill>
              <a:effectLst/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3EF65E7-D98C-5A41-AAD7-7B8FACB512A2}"/>
              </a:ext>
            </a:extLst>
          </p:cNvPr>
          <p:cNvCxnSpPr/>
          <p:nvPr/>
        </p:nvCxnSpPr>
        <p:spPr>
          <a:xfrm>
            <a:off x="4291023" y="2367904"/>
            <a:ext cx="3922316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04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1"/>
          <p:cNvSpPr txBox="1">
            <a:spLocks noGrp="1"/>
          </p:cNvSpPr>
          <p:nvPr>
            <p:ph type="title"/>
          </p:nvPr>
        </p:nvSpPr>
        <p:spPr>
          <a:xfrm>
            <a:off x="3430339" y="3338640"/>
            <a:ext cx="2231700" cy="36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/>
              <a:t>— Greta Thunberg</a:t>
            </a:r>
            <a:endParaRPr sz="1400" dirty="0"/>
          </a:p>
        </p:txBody>
      </p:sp>
      <p:sp>
        <p:nvSpPr>
          <p:cNvPr id="214" name="Google Shape;214;p31"/>
          <p:cNvSpPr txBox="1">
            <a:spLocks noGrp="1"/>
          </p:cNvSpPr>
          <p:nvPr>
            <p:ph type="subTitle" idx="1"/>
          </p:nvPr>
        </p:nvSpPr>
        <p:spPr>
          <a:xfrm>
            <a:off x="1401098" y="899652"/>
            <a:ext cx="6290183" cy="22932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3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“</a:t>
            </a:r>
            <a:r>
              <a:rPr lang="it-IT" sz="23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L'unica cosa di cui abbiamo bisogno più della speranza è l'azione. Quando iniziamo ad agire, la speranza è ovunque"</a:t>
            </a:r>
            <a:endParaRPr sz="23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17" name="Google Shape;217;p31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18" name="Google Shape;218;p31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1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1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1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22" name="Google Shape;222;p31"/>
          <p:cNvCxnSpPr/>
          <p:nvPr/>
        </p:nvCxnSpPr>
        <p:spPr>
          <a:xfrm>
            <a:off x="8420775" y="790175"/>
            <a:ext cx="0" cy="8721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C23B83E9-C1FD-4459-A618-3B463008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3B34B6E8-8527-4D0F-9E6A-91DDB9092D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dk1"/>
            </a:gs>
          </a:gsLst>
          <a:lin ang="2698631" scaled="0"/>
        </a:gradFill>
        <a:effectLst/>
      </p:bgPr>
    </p:bg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5"/>
          <p:cNvSpPr txBox="1">
            <a:spLocks noGrp="1"/>
          </p:cNvSpPr>
          <p:nvPr>
            <p:ph type="title"/>
          </p:nvPr>
        </p:nvSpPr>
        <p:spPr>
          <a:xfrm>
            <a:off x="293964" y="154145"/>
            <a:ext cx="6270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it-IT" sz="3200" dirty="0"/>
              <a:t>I Gruppi Destinatari</a:t>
            </a:r>
            <a:endParaRPr sz="3200" dirty="0"/>
          </a:p>
        </p:txBody>
      </p:sp>
      <p:sp>
        <p:nvSpPr>
          <p:cNvPr id="283" name="Google Shape;283;p35"/>
          <p:cNvSpPr txBox="1">
            <a:spLocks noGrp="1"/>
          </p:cNvSpPr>
          <p:nvPr>
            <p:ph type="subTitle" idx="1"/>
          </p:nvPr>
        </p:nvSpPr>
        <p:spPr>
          <a:xfrm>
            <a:off x="332500" y="3236335"/>
            <a:ext cx="2681776" cy="1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Aft>
                <a:spcPts val="1600"/>
              </a:spcAft>
            </a:pPr>
            <a:r>
              <a:rPr lang="it-IT" dirty="0"/>
              <a:t>Sperimentare l'inattività e la mancanza di legami dopo il pensionamento.</a:t>
            </a:r>
            <a:endParaRPr dirty="0"/>
          </a:p>
        </p:txBody>
      </p:sp>
      <p:sp>
        <p:nvSpPr>
          <p:cNvPr id="284" name="Google Shape;284;p35"/>
          <p:cNvSpPr txBox="1">
            <a:spLocks noGrp="1"/>
          </p:cNvSpPr>
          <p:nvPr>
            <p:ph type="title" idx="2"/>
          </p:nvPr>
        </p:nvSpPr>
        <p:spPr>
          <a:xfrm>
            <a:off x="458868" y="2550820"/>
            <a:ext cx="1764785" cy="4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Cittadini anziani</a:t>
            </a:r>
            <a:endParaRPr dirty="0"/>
          </a:p>
        </p:txBody>
      </p:sp>
      <p:sp>
        <p:nvSpPr>
          <p:cNvPr id="285" name="Google Shape;285;p35"/>
          <p:cNvSpPr txBox="1">
            <a:spLocks noGrp="1"/>
          </p:cNvSpPr>
          <p:nvPr>
            <p:ph type="subTitle" idx="3"/>
          </p:nvPr>
        </p:nvSpPr>
        <p:spPr>
          <a:xfrm>
            <a:off x="3304462" y="3236335"/>
            <a:ext cx="2681776" cy="12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Aft>
                <a:spcPts val="1600"/>
              </a:spcAft>
            </a:pPr>
            <a:r>
              <a:rPr lang="it-IT" dirty="0"/>
              <a:t>Giovani Nativi digitali esperti di tecnologia.</a:t>
            </a:r>
            <a:endParaRPr dirty="0"/>
          </a:p>
        </p:txBody>
      </p:sp>
      <p:sp>
        <p:nvSpPr>
          <p:cNvPr id="286" name="Google Shape;286;p35"/>
          <p:cNvSpPr txBox="1">
            <a:spLocks noGrp="1"/>
          </p:cNvSpPr>
          <p:nvPr>
            <p:ph type="title" idx="4"/>
          </p:nvPr>
        </p:nvSpPr>
        <p:spPr>
          <a:xfrm>
            <a:off x="3396562" y="2550820"/>
            <a:ext cx="2681775" cy="40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 algn="l"/>
            <a:r>
              <a:rPr lang="it-IT" dirty="0"/>
              <a:t>Giovani Nativi Digitali</a:t>
            </a:r>
          </a:p>
        </p:txBody>
      </p:sp>
      <p:grpSp>
        <p:nvGrpSpPr>
          <p:cNvPr id="288" name="Google Shape;288;p35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89" name="Google Shape;289;p35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5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35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35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94" name="Google Shape;294;p35"/>
          <p:cNvCxnSpPr/>
          <p:nvPr/>
        </p:nvCxnSpPr>
        <p:spPr>
          <a:xfrm>
            <a:off x="184764" y="132550"/>
            <a:ext cx="0" cy="8721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FF7D7136-0F0A-4282-834B-BE1B9807D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8" name="Graphic 10">
            <a:extLst>
              <a:ext uri="{FF2B5EF4-FFF2-40B4-BE49-F238E27FC236}">
                <a16:creationId xmlns:a16="http://schemas.microsoft.com/office/drawing/2014/main" id="{5EE041D5-DF83-4B23-8C85-49878B0CFB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pic>
        <p:nvPicPr>
          <p:cNvPr id="19" name="Google Shape;287;p35">
            <a:extLst>
              <a:ext uri="{FF2B5EF4-FFF2-40B4-BE49-F238E27FC236}">
                <a16:creationId xmlns:a16="http://schemas.microsoft.com/office/drawing/2014/main" id="{5852A4B3-80AC-8844-80B8-9B5488846474}"/>
              </a:ext>
            </a:extLst>
          </p:cNvPr>
          <p:cNvPicPr preferRelativeResize="0"/>
          <p:nvPr/>
        </p:nvPicPr>
        <p:blipFill>
          <a:blip r:embed="rId5"/>
          <a:srcRect t="29754" b="29754"/>
          <a:stretch/>
        </p:blipFill>
        <p:spPr>
          <a:xfrm>
            <a:off x="332500" y="940371"/>
            <a:ext cx="7670499" cy="149109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20" name="Google Shape;285;p35">
            <a:extLst>
              <a:ext uri="{FF2B5EF4-FFF2-40B4-BE49-F238E27FC236}">
                <a16:creationId xmlns:a16="http://schemas.microsoft.com/office/drawing/2014/main" id="{85C00AF5-93E1-DE4C-94A0-CCD5EF5DAFA9}"/>
              </a:ext>
            </a:extLst>
          </p:cNvPr>
          <p:cNvSpPr txBox="1">
            <a:spLocks/>
          </p:cNvSpPr>
          <p:nvPr/>
        </p:nvSpPr>
        <p:spPr>
          <a:xfrm>
            <a:off x="6219371" y="3236335"/>
            <a:ext cx="2770171" cy="170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uli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Muli"/>
              <a:buNone/>
              <a:defRPr sz="1400" b="0" i="0" u="none" strike="noStrike" cap="none">
                <a:solidFill>
                  <a:schemeClr val="lt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 algn="l">
              <a:spcAft>
                <a:spcPts val="1600"/>
              </a:spcAft>
            </a:pPr>
            <a:r>
              <a:rPr lang="it-IT" dirty="0"/>
              <a:t>Soggetti interessati come questi sostengono la promozione del progetto e fungono da enti di supporto per i successi raggiunti alla scadenza del progetto ufficiale.</a:t>
            </a:r>
          </a:p>
        </p:txBody>
      </p:sp>
      <p:sp>
        <p:nvSpPr>
          <p:cNvPr id="21" name="Google Shape;286;p35">
            <a:extLst>
              <a:ext uri="{FF2B5EF4-FFF2-40B4-BE49-F238E27FC236}">
                <a16:creationId xmlns:a16="http://schemas.microsoft.com/office/drawing/2014/main" id="{0D8422DA-994F-E440-B85C-C05B86B0FE14}"/>
              </a:ext>
            </a:extLst>
          </p:cNvPr>
          <p:cNvSpPr txBox="1">
            <a:spLocks/>
          </p:cNvSpPr>
          <p:nvPr/>
        </p:nvSpPr>
        <p:spPr>
          <a:xfrm>
            <a:off x="6307767" y="2751670"/>
            <a:ext cx="2681775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16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Josefin Sans"/>
              <a:buNone/>
              <a:defRPr sz="16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algn="l"/>
            <a:r>
              <a:rPr lang="it-IT" dirty="0"/>
              <a:t>Istituti di Formazione ed ONG Ecologiche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A1F3B8-0C04-AB41-A98A-C97117F92E5F}"/>
              </a:ext>
            </a:extLst>
          </p:cNvPr>
          <p:cNvSpPr/>
          <p:nvPr/>
        </p:nvSpPr>
        <p:spPr>
          <a:xfrm>
            <a:off x="0" y="3734684"/>
            <a:ext cx="9216723" cy="938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56" name="Google Shape;256;p33"/>
          <p:cNvSpPr txBox="1">
            <a:spLocks noGrp="1"/>
          </p:cNvSpPr>
          <p:nvPr>
            <p:ph type="subTitle" idx="1"/>
          </p:nvPr>
        </p:nvSpPr>
        <p:spPr>
          <a:xfrm flipH="1">
            <a:off x="123372" y="3734684"/>
            <a:ext cx="6001656" cy="8620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/>
            <a:r>
              <a:rPr lang="it-IT" sz="1300" dirty="0">
                <a:solidFill>
                  <a:schemeClr val="accent3"/>
                </a:solidFill>
              </a:rPr>
              <a:t>Il Calendario per il Cambiamento Climatico (C4CC) unisce il meglio di entrambi: l’esperienza delle generazione più anziane ed il sapere dei nativi digitali, per creare un robusto programma accessibile di educazione e aumentare la consapevolezza sul Cambiamento Climatico.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561994-9897-F84D-898E-E7676FFCC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575" y="0"/>
            <a:ext cx="2885425" cy="5143500"/>
          </a:xfrm>
          <a:prstGeom prst="rect">
            <a:avLst/>
          </a:prstGeom>
        </p:spPr>
      </p:pic>
      <p:sp>
        <p:nvSpPr>
          <p:cNvPr id="254" name="Google Shape;254;p33"/>
          <p:cNvSpPr txBox="1">
            <a:spLocks noGrp="1"/>
          </p:cNvSpPr>
          <p:nvPr>
            <p:ph type="title"/>
          </p:nvPr>
        </p:nvSpPr>
        <p:spPr>
          <a:xfrm flipH="1">
            <a:off x="1242345" y="-225893"/>
            <a:ext cx="45297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CC4C Mira a…</a:t>
            </a:r>
            <a:endParaRPr dirty="0"/>
          </a:p>
        </p:txBody>
      </p:sp>
      <p:grpSp>
        <p:nvGrpSpPr>
          <p:cNvPr id="258" name="Google Shape;258;p33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59" name="Google Shape;259;p33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33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33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33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63" name="Google Shape;263;p33"/>
          <p:cNvCxnSpPr>
            <a:cxnSpLocks/>
          </p:cNvCxnSpPr>
          <p:nvPr/>
        </p:nvCxnSpPr>
        <p:spPr>
          <a:xfrm>
            <a:off x="366709" y="1562252"/>
            <a:ext cx="0" cy="1451159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32A8BB11-619F-47D0-A35F-0F2887AF2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14" name="Graphic 10">
            <a:extLst>
              <a:ext uri="{FF2B5EF4-FFF2-40B4-BE49-F238E27FC236}">
                <a16:creationId xmlns:a16="http://schemas.microsoft.com/office/drawing/2014/main" id="{28062597-B5DC-4805-9E81-B1655CEF560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13F8AC-86DF-364C-B58D-040CE5AF1D1E}"/>
              </a:ext>
            </a:extLst>
          </p:cNvPr>
          <p:cNvSpPr txBox="1"/>
          <p:nvPr/>
        </p:nvSpPr>
        <p:spPr>
          <a:xfrm>
            <a:off x="1123792" y="2688652"/>
            <a:ext cx="47320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2"/>
                </a:solidFill>
              </a:rPr>
              <a:t>In modo efficace</a:t>
            </a:r>
            <a:r>
              <a:rPr lang="en-IT" dirty="0">
                <a:solidFill>
                  <a:schemeClr val="bg2"/>
                </a:solidFill>
              </a:rPr>
              <a:t> util</a:t>
            </a:r>
            <a:r>
              <a:rPr lang="it-IT" dirty="0">
                <a:solidFill>
                  <a:schemeClr val="bg2"/>
                </a:solidFill>
              </a:rPr>
              <a:t>izza l’apprendimento inter-generazionale</a:t>
            </a:r>
            <a:r>
              <a:rPr lang="en-IT" dirty="0">
                <a:solidFill>
                  <a:schemeClr val="bg2"/>
                </a:solidFill>
              </a:rPr>
              <a:t> </a:t>
            </a:r>
            <a:r>
              <a:rPr lang="it-IT" dirty="0">
                <a:solidFill>
                  <a:schemeClr val="bg2"/>
                </a:solidFill>
              </a:rPr>
              <a:t>al fine di supportare i cittadini anziani che sperimento inattività</a:t>
            </a:r>
            <a:r>
              <a:rPr lang="en-IT" dirty="0">
                <a:solidFill>
                  <a:schemeClr val="bg2"/>
                </a:solidFill>
              </a:rPr>
              <a:t> / </a:t>
            </a:r>
            <a:r>
              <a:rPr lang="it-IT" dirty="0">
                <a:solidFill>
                  <a:schemeClr val="bg2"/>
                </a:solidFill>
              </a:rPr>
              <a:t>isolamento</a:t>
            </a:r>
            <a:r>
              <a:rPr lang="en-IT" dirty="0">
                <a:solidFill>
                  <a:schemeClr val="bg2"/>
                </a:solidFill>
              </a:rPr>
              <a:t> / </a:t>
            </a:r>
            <a:r>
              <a:rPr lang="it-IT" dirty="0">
                <a:solidFill>
                  <a:schemeClr val="bg2"/>
                </a:solidFill>
              </a:rPr>
              <a:t>disimpegno nella loro comunità</a:t>
            </a:r>
            <a:endParaRPr lang="en-IT" b="1" dirty="0">
              <a:solidFill>
                <a:schemeClr val="bg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A79217-7C39-774E-8830-05CE409D871F}"/>
              </a:ext>
            </a:extLst>
          </p:cNvPr>
          <p:cNvSpPr txBox="1"/>
          <p:nvPr/>
        </p:nvSpPr>
        <p:spPr>
          <a:xfrm>
            <a:off x="1123792" y="1918499"/>
            <a:ext cx="45296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2"/>
                </a:solidFill>
              </a:rPr>
              <a:t>Attraverso l’educazione</a:t>
            </a:r>
            <a:r>
              <a:rPr lang="en-IT" dirty="0">
                <a:solidFill>
                  <a:schemeClr val="bg2"/>
                </a:solidFill>
              </a:rPr>
              <a:t> CC4C </a:t>
            </a:r>
            <a:r>
              <a:rPr lang="it-IT" dirty="0">
                <a:solidFill>
                  <a:schemeClr val="bg2"/>
                </a:solidFill>
              </a:rPr>
              <a:t>fornisce alle persone suggerimenti facili da realizzare</a:t>
            </a:r>
            <a:r>
              <a:rPr lang="en-IT" dirty="0">
                <a:solidFill>
                  <a:schemeClr val="bg2"/>
                </a:solidFill>
              </a:rPr>
              <a:t> </a:t>
            </a:r>
            <a:r>
              <a:rPr lang="it-IT" dirty="0">
                <a:solidFill>
                  <a:schemeClr val="bg2"/>
                </a:solidFill>
              </a:rPr>
              <a:t>e guide per iniziare ad agire</a:t>
            </a:r>
            <a:r>
              <a:rPr lang="en-IT" dirty="0">
                <a:solidFill>
                  <a:schemeClr val="bg2"/>
                </a:solidFill>
              </a:rPr>
              <a:t> </a:t>
            </a:r>
            <a:r>
              <a:rPr lang="it-IT" dirty="0">
                <a:solidFill>
                  <a:schemeClr val="bg2"/>
                </a:solidFill>
              </a:rPr>
              <a:t>per realizzare il cambiamento</a:t>
            </a:r>
            <a:endParaRPr lang="en-IT" dirty="0">
              <a:solidFill>
                <a:schemeClr val="bg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6A708E-A10F-104C-BE10-AF9CCD58D5FC}"/>
              </a:ext>
            </a:extLst>
          </p:cNvPr>
          <p:cNvSpPr txBox="1"/>
          <p:nvPr/>
        </p:nvSpPr>
        <p:spPr>
          <a:xfrm>
            <a:off x="1128701" y="1370026"/>
            <a:ext cx="5129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2"/>
                </a:solidFill>
              </a:rPr>
              <a:t>Continuare ad aumentare la consapevolezza sul Cambiamento Climatico</a:t>
            </a:r>
            <a:endParaRPr lang="en-IT" dirty="0">
              <a:solidFill>
                <a:schemeClr val="bg2"/>
              </a:solidFill>
            </a:endParaRP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BF4CFD8F-2E88-114E-8023-04438966F7B2}"/>
              </a:ext>
            </a:extLst>
          </p:cNvPr>
          <p:cNvSpPr/>
          <p:nvPr/>
        </p:nvSpPr>
        <p:spPr>
          <a:xfrm>
            <a:off x="585386" y="1461703"/>
            <a:ext cx="399638" cy="202631"/>
          </a:xfrm>
          <a:prstGeom prst="rightArrow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solidFill>
                <a:schemeClr val="bg2"/>
              </a:solidFill>
            </a:endParaRP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3405A51-5FC0-584F-9438-9550207857DD}"/>
              </a:ext>
            </a:extLst>
          </p:cNvPr>
          <p:cNvSpPr/>
          <p:nvPr/>
        </p:nvSpPr>
        <p:spPr>
          <a:xfrm>
            <a:off x="580008" y="2126294"/>
            <a:ext cx="399638" cy="202631"/>
          </a:xfrm>
          <a:prstGeom prst="rightArrow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9E7F1574-C40C-C640-86ED-F97B41138A4A}"/>
              </a:ext>
            </a:extLst>
          </p:cNvPr>
          <p:cNvSpPr/>
          <p:nvPr/>
        </p:nvSpPr>
        <p:spPr>
          <a:xfrm>
            <a:off x="580008" y="2769518"/>
            <a:ext cx="399638" cy="202631"/>
          </a:xfrm>
          <a:prstGeom prst="rightArrow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0" scaled="0"/>
        </a:gra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2"/>
          <p:cNvSpPr txBox="1">
            <a:spLocks noGrp="1"/>
          </p:cNvSpPr>
          <p:nvPr>
            <p:ph type="title"/>
          </p:nvPr>
        </p:nvSpPr>
        <p:spPr>
          <a:xfrm>
            <a:off x="-1026294" y="896241"/>
            <a:ext cx="3922805" cy="42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Risorse del Calendario per il Cambiamento Climatico</a:t>
            </a:r>
            <a:endParaRPr dirty="0"/>
          </a:p>
        </p:txBody>
      </p:sp>
      <p:sp>
        <p:nvSpPr>
          <p:cNvPr id="229" name="Google Shape;229;p32"/>
          <p:cNvSpPr txBox="1">
            <a:spLocks noGrp="1"/>
          </p:cNvSpPr>
          <p:nvPr>
            <p:ph type="subTitle" idx="1"/>
          </p:nvPr>
        </p:nvSpPr>
        <p:spPr>
          <a:xfrm>
            <a:off x="244945" y="1301206"/>
            <a:ext cx="6968655" cy="108582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Aft>
                <a:spcPts val="1600"/>
              </a:spcAft>
            </a:pPr>
            <a:r>
              <a:rPr lang="it-IT" dirty="0"/>
              <a:t>Ideazione e sviluppo di 12 risorse a bassa tecnologia e 12 risorse ad alta tecnologia che si rivolgono alle questioni del cambiamento climatico. Queste prendono in considerazione le sfide del cambiamento climatico pertinenti per ogni mese dell’anno e nazione partner del progetto.</a:t>
            </a:r>
          </a:p>
        </p:txBody>
      </p:sp>
      <p:sp>
        <p:nvSpPr>
          <p:cNvPr id="230" name="Google Shape;230;p32"/>
          <p:cNvSpPr txBox="1">
            <a:spLocks noGrp="1"/>
          </p:cNvSpPr>
          <p:nvPr>
            <p:ph type="title" idx="2"/>
          </p:nvPr>
        </p:nvSpPr>
        <p:spPr>
          <a:xfrm>
            <a:off x="4038076" y="2670404"/>
            <a:ext cx="4833806" cy="42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Programma di apprendimento intergenerazionale in servizio</a:t>
            </a:r>
            <a:endParaRPr dirty="0"/>
          </a:p>
        </p:txBody>
      </p:sp>
      <p:sp>
        <p:nvSpPr>
          <p:cNvPr id="231" name="Google Shape;231;p32"/>
          <p:cNvSpPr txBox="1">
            <a:spLocks noGrp="1"/>
          </p:cNvSpPr>
          <p:nvPr>
            <p:ph type="subTitle" idx="3"/>
          </p:nvPr>
        </p:nvSpPr>
        <p:spPr>
          <a:xfrm>
            <a:off x="2213429" y="3040555"/>
            <a:ext cx="6685626" cy="19099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en-GB" dirty="0"/>
              <a:t>	</a:t>
            </a:r>
            <a:r>
              <a:rPr lang="it-IT" dirty="0"/>
              <a:t>Un programma di formazione formatori ad hoc affinché gli educatori degli adulti siano completamente formati per gestire le risorse educative offerte potenzialmente dal Calendario. Il fine è quello di aumentare la consapevolezza sul cambiamento climatico e aiutare nativi digitali e anziani a lavorare insieme in un ambiente di apprendimento intergenerazionale basato su scambio e rispetto reciproco.</a:t>
            </a:r>
          </a:p>
        </p:txBody>
      </p:sp>
      <p:sp>
        <p:nvSpPr>
          <p:cNvPr id="246" name="Google Shape;246;p32"/>
          <p:cNvSpPr txBox="1">
            <a:spLocks noGrp="1"/>
          </p:cNvSpPr>
          <p:nvPr>
            <p:ph type="title" idx="8"/>
          </p:nvPr>
        </p:nvSpPr>
        <p:spPr>
          <a:xfrm>
            <a:off x="343658" y="288356"/>
            <a:ext cx="1028700" cy="5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247" name="Google Shape;247;p32"/>
          <p:cNvSpPr txBox="1">
            <a:spLocks noGrp="1"/>
          </p:cNvSpPr>
          <p:nvPr>
            <p:ph type="title" idx="9"/>
          </p:nvPr>
        </p:nvSpPr>
        <p:spPr>
          <a:xfrm>
            <a:off x="7678986" y="2093944"/>
            <a:ext cx="1028700" cy="5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cxnSp>
        <p:nvCxnSpPr>
          <p:cNvPr id="236" name="Google Shape;236;p32"/>
          <p:cNvCxnSpPr/>
          <p:nvPr/>
        </p:nvCxnSpPr>
        <p:spPr>
          <a:xfrm rot="10800000">
            <a:off x="7071786" y="2648344"/>
            <a:ext cx="16359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8" name="Google Shape;238;p32"/>
          <p:cNvCxnSpPr/>
          <p:nvPr/>
        </p:nvCxnSpPr>
        <p:spPr>
          <a:xfrm rot="10800000">
            <a:off x="346054" y="816512"/>
            <a:ext cx="16359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41" name="Google Shape;241;p32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42" name="Google Shape;242;p32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2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2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2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6569A734-0B2D-456B-B49A-3A3B8B360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27" name="Graphic 10">
            <a:extLst>
              <a:ext uri="{FF2B5EF4-FFF2-40B4-BE49-F238E27FC236}">
                <a16:creationId xmlns:a16="http://schemas.microsoft.com/office/drawing/2014/main" id="{056124A5-5F37-42DC-8490-F05ADAF1090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32" name="Google Shape;200;p30">
            <a:extLst>
              <a:ext uri="{FF2B5EF4-FFF2-40B4-BE49-F238E27FC236}">
                <a16:creationId xmlns:a16="http://schemas.microsoft.com/office/drawing/2014/main" id="{E6B9CE27-C616-9449-B0B6-77F26262720D}"/>
              </a:ext>
            </a:extLst>
          </p:cNvPr>
          <p:cNvSpPr txBox="1">
            <a:spLocks/>
          </p:cNvSpPr>
          <p:nvPr/>
        </p:nvSpPr>
        <p:spPr>
          <a:xfrm>
            <a:off x="5211267" y="425034"/>
            <a:ext cx="4356365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sz="14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algn="l"/>
            <a:r>
              <a:rPr lang="it-IT" sz="3600" dirty="0"/>
              <a:t>Risultati del Progetto</a:t>
            </a:r>
          </a:p>
        </p:txBody>
      </p:sp>
      <p:sp>
        <p:nvSpPr>
          <p:cNvPr id="29" name="Google Shape;246;p32">
            <a:extLst>
              <a:ext uri="{FF2B5EF4-FFF2-40B4-BE49-F238E27FC236}">
                <a16:creationId xmlns:a16="http://schemas.microsoft.com/office/drawing/2014/main" id="{DF1FA0F9-D5F1-B941-B07D-3CFEB99DF94A}"/>
              </a:ext>
            </a:extLst>
          </p:cNvPr>
          <p:cNvSpPr txBox="1">
            <a:spLocks/>
          </p:cNvSpPr>
          <p:nvPr/>
        </p:nvSpPr>
        <p:spPr>
          <a:xfrm>
            <a:off x="191837" y="3422914"/>
            <a:ext cx="2308372" cy="1268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efin Sans"/>
              <a:buNone/>
              <a:defRPr sz="2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br>
              <a:rPr lang="en" sz="1800" dirty="0"/>
            </a:br>
            <a:r>
              <a:rPr lang="it-IT" sz="1200" dirty="0"/>
              <a:t>- 4 ore di laboratorio</a:t>
            </a:r>
            <a:br>
              <a:rPr lang="it-IT" sz="1200" dirty="0"/>
            </a:br>
            <a:r>
              <a:rPr lang="it-IT" sz="1200" dirty="0"/>
              <a:t>- 21 ore in 3 giorni di incontri per formare sul programma</a:t>
            </a:r>
          </a:p>
          <a:p>
            <a:r>
              <a:rPr lang="it-IT" sz="1200" dirty="0"/>
              <a:t>- 25 ore di apprendimento autonomo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6B27E7-E954-9B41-943A-7FDC5F1D51D5}"/>
              </a:ext>
            </a:extLst>
          </p:cNvPr>
          <p:cNvSpPr txBox="1"/>
          <p:nvPr/>
        </p:nvSpPr>
        <p:spPr>
          <a:xfrm>
            <a:off x="224541" y="2670404"/>
            <a:ext cx="2295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1600" b="1" dirty="0">
                <a:solidFill>
                  <a:schemeClr val="bg2"/>
                </a:solidFill>
                <a:latin typeface="+mj-lt"/>
              </a:rPr>
              <a:t>50 Ore di formazione che includono: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3FFFC4EE-4736-CA4E-BC8A-0E44F8D1FDFD}"/>
              </a:ext>
            </a:extLst>
          </p:cNvPr>
          <p:cNvSpPr/>
          <p:nvPr/>
        </p:nvSpPr>
        <p:spPr>
          <a:xfrm>
            <a:off x="2340467" y="2881154"/>
            <a:ext cx="384462" cy="1909930"/>
          </a:xfrm>
          <a:prstGeom prst="rightBrace">
            <a:avLst/>
          </a:prstGeom>
          <a:noFill/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4418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/>
            </a:gs>
            <a:gs pos="100000">
              <a:schemeClr val="lt2"/>
            </a:gs>
          </a:gsLst>
          <a:lin ang="0" scaled="0"/>
        </a:gra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2"/>
          <p:cNvSpPr txBox="1">
            <a:spLocks noGrp="1"/>
          </p:cNvSpPr>
          <p:nvPr>
            <p:ph type="title"/>
          </p:nvPr>
        </p:nvSpPr>
        <p:spPr>
          <a:xfrm>
            <a:off x="347491" y="2158937"/>
            <a:ext cx="3677206" cy="64469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Calendario per il Cambiamento Climatico - Applicazione per Cellulare</a:t>
            </a:r>
            <a:endParaRPr dirty="0"/>
          </a:p>
        </p:txBody>
      </p:sp>
      <p:sp>
        <p:nvSpPr>
          <p:cNvPr id="229" name="Google Shape;229;p32"/>
          <p:cNvSpPr txBox="1">
            <a:spLocks noGrp="1"/>
          </p:cNvSpPr>
          <p:nvPr>
            <p:ph type="subTitle" idx="1"/>
          </p:nvPr>
        </p:nvSpPr>
        <p:spPr>
          <a:xfrm>
            <a:off x="271538" y="2722461"/>
            <a:ext cx="5950147" cy="6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Aft>
                <a:spcPts val="1600"/>
              </a:spcAft>
            </a:pPr>
            <a:r>
              <a:rPr lang="it-IT" dirty="0"/>
              <a:t>Un'applicazione di calendario a doppia funzione che interesserà sia i giovani nativi digitali sia i membri più anziani della popolazione.</a:t>
            </a:r>
            <a:endParaRPr lang="en-GB" dirty="0"/>
          </a:p>
        </p:txBody>
      </p:sp>
      <p:sp>
        <p:nvSpPr>
          <p:cNvPr id="246" name="Google Shape;246;p32"/>
          <p:cNvSpPr txBox="1">
            <a:spLocks noGrp="1"/>
          </p:cNvSpPr>
          <p:nvPr>
            <p:ph type="title" idx="8"/>
          </p:nvPr>
        </p:nvSpPr>
        <p:spPr>
          <a:xfrm>
            <a:off x="343658" y="1577828"/>
            <a:ext cx="1028700" cy="5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cxnSp>
        <p:nvCxnSpPr>
          <p:cNvPr id="238" name="Google Shape;238;p32"/>
          <p:cNvCxnSpPr/>
          <p:nvPr/>
        </p:nvCxnSpPr>
        <p:spPr>
          <a:xfrm rot="10800000">
            <a:off x="346054" y="2105984"/>
            <a:ext cx="16359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41" name="Google Shape;241;p32"/>
          <p:cNvGrpSpPr/>
          <p:nvPr/>
        </p:nvGrpSpPr>
        <p:grpSpPr>
          <a:xfrm>
            <a:off x="4167750" y="4704850"/>
            <a:ext cx="808500" cy="92100"/>
            <a:chOff x="3570750" y="4704850"/>
            <a:chExt cx="808500" cy="92100"/>
          </a:xfrm>
        </p:grpSpPr>
        <p:sp>
          <p:nvSpPr>
            <p:cNvPr id="242" name="Google Shape;242;p32"/>
            <p:cNvSpPr/>
            <p:nvPr/>
          </p:nvSpPr>
          <p:spPr>
            <a:xfrm>
              <a:off x="3570750" y="4704850"/>
              <a:ext cx="92100" cy="9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2"/>
            <p:cNvSpPr/>
            <p:nvPr/>
          </p:nvSpPr>
          <p:spPr>
            <a:xfrm>
              <a:off x="38095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2"/>
            <p:cNvSpPr/>
            <p:nvPr/>
          </p:nvSpPr>
          <p:spPr>
            <a:xfrm>
              <a:off x="40483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2"/>
            <p:cNvSpPr/>
            <p:nvPr/>
          </p:nvSpPr>
          <p:spPr>
            <a:xfrm>
              <a:off x="4287150" y="4704850"/>
              <a:ext cx="92100" cy="92100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6569A734-0B2D-456B-B49A-3A3B8B360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4796950"/>
            <a:ext cx="972457" cy="204016"/>
          </a:xfrm>
          <a:prstGeom prst="rect">
            <a:avLst/>
          </a:prstGeom>
        </p:spPr>
      </p:pic>
      <p:pic>
        <p:nvPicPr>
          <p:cNvPr id="27" name="Graphic 10">
            <a:extLst>
              <a:ext uri="{FF2B5EF4-FFF2-40B4-BE49-F238E27FC236}">
                <a16:creationId xmlns:a16="http://schemas.microsoft.com/office/drawing/2014/main" id="{056124A5-5F37-42DC-8490-F05ADAF1090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5830" y="136475"/>
            <a:ext cx="563712" cy="378782"/>
          </a:xfrm>
          <a:prstGeom prst="rect">
            <a:avLst/>
          </a:prstGeom>
        </p:spPr>
      </p:pic>
      <p:sp>
        <p:nvSpPr>
          <p:cNvPr id="32" name="Google Shape;200;p30">
            <a:extLst>
              <a:ext uri="{FF2B5EF4-FFF2-40B4-BE49-F238E27FC236}">
                <a16:creationId xmlns:a16="http://schemas.microsoft.com/office/drawing/2014/main" id="{E6B9CE27-C616-9449-B0B6-77F26262720D}"/>
              </a:ext>
            </a:extLst>
          </p:cNvPr>
          <p:cNvSpPr txBox="1">
            <a:spLocks/>
          </p:cNvSpPr>
          <p:nvPr/>
        </p:nvSpPr>
        <p:spPr>
          <a:xfrm>
            <a:off x="260530" y="136475"/>
            <a:ext cx="3315375" cy="1318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sz="14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None/>
              <a:defRPr sz="14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algn="l"/>
            <a:r>
              <a:rPr lang="it-IT" sz="3600" dirty="0"/>
              <a:t>Risultati di Progetto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13867A-E03F-9049-B73A-4AC6BAFAF3BA}"/>
              </a:ext>
            </a:extLst>
          </p:cNvPr>
          <p:cNvSpPr txBox="1"/>
          <p:nvPr/>
        </p:nvSpPr>
        <p:spPr>
          <a:xfrm>
            <a:off x="260530" y="3374754"/>
            <a:ext cx="5703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2"/>
                </a:solidFill>
              </a:rPr>
              <a:t>I collegamenti ipertestuali porteranno l'utente a una soluzione a bassa tecnologia per quel mese, mentre l'altro porterà l'utente alla soluzione ad alta tecnologia per quel mese. Questi collegamenti ipertestuali saranno presentati sotto forma di immagini con un tema ambientale a bassa tecnologia o alta tecnologia appropriato.</a:t>
            </a:r>
            <a:endParaRPr lang="en-IT" dirty="0">
              <a:solidFill>
                <a:schemeClr val="bg2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EED02FF-AF56-644F-BE30-BE4B2097EF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4633" y="0"/>
            <a:ext cx="2739367" cy="5143500"/>
          </a:xfrm>
          <a:prstGeom prst="rect">
            <a:avLst/>
          </a:prstGeom>
          <a:effectLst>
            <a:softEdge rad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ofessional Company Report by Slidesgo">
  <a:themeElements>
    <a:clrScheme name="Custom 4">
      <a:dk1>
        <a:srgbClr val="52B47B"/>
      </a:dk1>
      <a:lt1>
        <a:srgbClr val="FFFFFF"/>
      </a:lt1>
      <a:dk2>
        <a:srgbClr val="FFFFFF"/>
      </a:dk2>
      <a:lt2>
        <a:srgbClr val="009FE3"/>
      </a:lt2>
      <a:accent1>
        <a:srgbClr val="495ED5"/>
      </a:accent1>
      <a:accent2>
        <a:srgbClr val="7CDFFE"/>
      </a:accent2>
      <a:accent3>
        <a:srgbClr val="495ED5"/>
      </a:accent3>
      <a:accent4>
        <a:srgbClr val="7CDFFE"/>
      </a:accent4>
      <a:accent5>
        <a:srgbClr val="495ED5"/>
      </a:accent5>
      <a:accent6>
        <a:srgbClr val="7CDFFE"/>
      </a:accent6>
      <a:hlink>
        <a:srgbClr val="FFFFFF"/>
      </a:hlink>
      <a:folHlink>
        <a:srgbClr val="0097A7"/>
      </a:folHlink>
    </a:clrScheme>
    <a:fontScheme name="Custom 1">
      <a:majorFont>
        <a:latin typeface="Montserrat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</TotalTime>
  <Words>766</Words>
  <Application>Microsoft Office PowerPoint</Application>
  <PresentationFormat>Presentazione su schermo (16:9)</PresentationFormat>
  <Paragraphs>62</Paragraphs>
  <Slides>14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5" baseType="lpstr">
      <vt:lpstr>Muli</vt:lpstr>
      <vt:lpstr>BenchNine</vt:lpstr>
      <vt:lpstr>Source Sans Pro</vt:lpstr>
      <vt:lpstr>Josefin Sans</vt:lpstr>
      <vt:lpstr>Roboto</vt:lpstr>
      <vt:lpstr>Open Sans</vt:lpstr>
      <vt:lpstr>Noto Sans</vt:lpstr>
      <vt:lpstr>Montserrat</vt:lpstr>
      <vt:lpstr>WordVisi_MSFontService</vt:lpstr>
      <vt:lpstr>Arial</vt:lpstr>
      <vt:lpstr>Professional Company Report by Slidesgo</vt:lpstr>
      <vt:lpstr>Presentazione standard di PowerPoint</vt:lpstr>
      <vt:lpstr>Partner del progetto</vt:lpstr>
      <vt:lpstr> L’ISPIRAZIONE</vt:lpstr>
      <vt:lpstr>Presentazione standard di PowerPoint</vt:lpstr>
      <vt:lpstr>— Greta Thunberg</vt:lpstr>
      <vt:lpstr>I Gruppi Destinatari</vt:lpstr>
      <vt:lpstr>CC4C Mira a…</vt:lpstr>
      <vt:lpstr>Risorse del Calendario per il Cambiamento Climatico</vt:lpstr>
      <vt:lpstr>Calendario per il Cambiamento Climatico - Applicazione per Cellulare</vt:lpstr>
      <vt:lpstr>Connettiti con noi</vt:lpstr>
      <vt:lpstr>Media Sociali</vt:lpstr>
      <vt:lpstr>Contattaci</vt:lpstr>
      <vt:lpstr>Grazie!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FIPL</dc:creator>
  <cp:lastModifiedBy>Betti Cannova</cp:lastModifiedBy>
  <cp:revision>144</cp:revision>
  <dcterms:modified xsi:type="dcterms:W3CDTF">2023-06-02T10:47:46Z</dcterms:modified>
</cp:coreProperties>
</file>